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29"/>
  </p:notesMasterIdLst>
  <p:handoutMasterIdLst>
    <p:handoutMasterId r:id="rId30"/>
  </p:handoutMasterIdLst>
  <p:sldIdLst>
    <p:sldId id="332" r:id="rId2"/>
    <p:sldId id="304" r:id="rId3"/>
    <p:sldId id="305" r:id="rId4"/>
    <p:sldId id="312" r:id="rId5"/>
    <p:sldId id="313" r:id="rId6"/>
    <p:sldId id="314" r:id="rId7"/>
    <p:sldId id="316" r:id="rId8"/>
    <p:sldId id="315" r:id="rId9"/>
    <p:sldId id="317" r:id="rId10"/>
    <p:sldId id="306" r:id="rId11"/>
    <p:sldId id="321" r:id="rId12"/>
    <p:sldId id="322" r:id="rId13"/>
    <p:sldId id="323" r:id="rId14"/>
    <p:sldId id="307" r:id="rId15"/>
    <p:sldId id="329" r:id="rId16"/>
    <p:sldId id="325" r:id="rId17"/>
    <p:sldId id="308" r:id="rId18"/>
    <p:sldId id="309" r:id="rId19"/>
    <p:sldId id="310" r:id="rId20"/>
    <p:sldId id="318" r:id="rId21"/>
    <p:sldId id="319" r:id="rId22"/>
    <p:sldId id="328" r:id="rId23"/>
    <p:sldId id="320" r:id="rId24"/>
    <p:sldId id="327" r:id="rId25"/>
    <p:sldId id="331" r:id="rId26"/>
    <p:sldId id="326" r:id="rId27"/>
    <p:sldId id="330" r:id="rId28"/>
  </p:sldIdLst>
  <p:sldSz cx="27432000" cy="6858000"/>
  <p:notesSz cx="9296400" cy="6858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0000"/>
    <a:srgbClr val="000000"/>
    <a:srgbClr val="009900"/>
    <a:srgbClr val="3E6EDA"/>
    <a:srgbClr val="FFCC00"/>
    <a:srgbClr val="FF0000"/>
    <a:srgbClr val="485176"/>
    <a:srgbClr val="7598E5"/>
    <a:srgbClr val="5883DF"/>
    <a:srgbClr val="8FA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80" autoAdjust="0"/>
    <p:restoredTop sz="93590" autoAdjust="0"/>
  </p:normalViewPr>
  <p:slideViewPr>
    <p:cSldViewPr>
      <p:cViewPr>
        <p:scale>
          <a:sx n="33" d="100"/>
          <a:sy n="33" d="100"/>
        </p:scale>
        <p:origin x="-666" y="-1686"/>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21" d="100"/>
          <a:sy n="121" d="100"/>
        </p:scale>
        <p:origin x="-258" y="-36"/>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028440" cy="3431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sz="quarter" idx="1"/>
          </p:nvPr>
        </p:nvSpPr>
        <p:spPr bwMode="auto">
          <a:xfrm>
            <a:off x="5265809" y="0"/>
            <a:ext cx="4028440" cy="3431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ChangeArrowheads="1"/>
          </p:cNvSpPr>
          <p:nvPr>
            <p:ph type="ftr" sz="quarter" idx="2"/>
          </p:nvPr>
        </p:nvSpPr>
        <p:spPr bwMode="auto">
          <a:xfrm>
            <a:off x="0" y="6513694"/>
            <a:ext cx="4028440" cy="3431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7" name="Rectangle 5"/>
          <p:cNvSpPr>
            <a:spLocks noGrp="1" noChangeArrowheads="1"/>
          </p:cNvSpPr>
          <p:nvPr>
            <p:ph type="sldNum" sz="quarter" idx="3"/>
          </p:nvPr>
        </p:nvSpPr>
        <p:spPr bwMode="auto">
          <a:xfrm>
            <a:off x="5265809" y="6513694"/>
            <a:ext cx="4028440" cy="3431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8412D8-060F-47F7-8912-5BFE43A7677F}" type="slidenum">
              <a:rPr lang="en-US"/>
              <a:pPr/>
              <a:t>‹#›</a:t>
            </a:fld>
            <a:endParaRPr lang="en-US"/>
          </a:p>
        </p:txBody>
      </p:sp>
    </p:spTree>
    <p:extLst>
      <p:ext uri="{BB962C8B-B14F-4D97-AF65-F5344CB8AC3E}">
        <p14:creationId xmlns:p14="http://schemas.microsoft.com/office/powerpoint/2010/main" val="291968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3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43135"/>
          </a:xfrm>
          <a:prstGeom prst="rect">
            <a:avLst/>
          </a:prstGeom>
        </p:spPr>
        <p:txBody>
          <a:bodyPr vert="horz" lIns="91440" tIns="45720" rIns="91440" bIns="45720" rtlCol="0"/>
          <a:lstStyle>
            <a:lvl1pPr algn="r">
              <a:defRPr sz="1200"/>
            </a:lvl1pPr>
          </a:lstStyle>
          <a:p>
            <a:fld id="{57209196-E4BD-41FC-9CC7-3A785D450236}" type="datetimeFigureOut">
              <a:rPr lang="en-US" smtClean="0"/>
              <a:t>4/15/2014</a:t>
            </a:fld>
            <a:endParaRPr lang="en-US"/>
          </a:p>
        </p:txBody>
      </p:sp>
      <p:sp>
        <p:nvSpPr>
          <p:cNvPr id="4" name="Slide Image Placeholder 3"/>
          <p:cNvSpPr>
            <a:spLocks noGrp="1" noRot="1" noChangeAspect="1"/>
          </p:cNvSpPr>
          <p:nvPr>
            <p:ph type="sldImg" idx="2"/>
          </p:nvPr>
        </p:nvSpPr>
        <p:spPr>
          <a:xfrm>
            <a:off x="-495300" y="514350"/>
            <a:ext cx="10287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258019"/>
            <a:ext cx="7437120" cy="30858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694"/>
            <a:ext cx="4028440" cy="343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13694"/>
            <a:ext cx="4028440" cy="343135"/>
          </a:xfrm>
          <a:prstGeom prst="rect">
            <a:avLst/>
          </a:prstGeom>
        </p:spPr>
        <p:txBody>
          <a:bodyPr vert="horz" lIns="91440" tIns="45720" rIns="91440" bIns="45720" rtlCol="0" anchor="b"/>
          <a:lstStyle>
            <a:lvl1pPr algn="r">
              <a:defRPr sz="1200"/>
            </a:lvl1pPr>
          </a:lstStyle>
          <a:p>
            <a:fld id="{44024FEC-7186-4AF0-AF30-529B70D96B7E}" type="slidenum">
              <a:rPr lang="en-US" smtClean="0"/>
              <a:t>‹#›</a:t>
            </a:fld>
            <a:endParaRPr lang="en-US"/>
          </a:p>
        </p:txBody>
      </p:sp>
    </p:spTree>
    <p:extLst>
      <p:ext uri="{BB962C8B-B14F-4D97-AF65-F5344CB8AC3E}">
        <p14:creationId xmlns:p14="http://schemas.microsoft.com/office/powerpoint/2010/main" val="57381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dirty="0" smtClean="0"/>
          </a:p>
          <a:p>
            <a:r>
              <a:rPr lang="en-US" dirty="0" smtClean="0"/>
              <a:t>Hello my name is </a:t>
            </a:r>
            <a:r>
              <a:rPr lang="en-US" dirty="0" err="1" smtClean="0"/>
              <a:t>Gjon</a:t>
            </a:r>
            <a:r>
              <a:rPr lang="en-US" dirty="0" smtClean="0"/>
              <a:t> </a:t>
            </a:r>
            <a:r>
              <a:rPr lang="en-US" dirty="0" err="1" smtClean="0"/>
              <a:t>Tomaj</a:t>
            </a:r>
            <a:r>
              <a:rPr lang="en-US" dirty="0" smtClean="0"/>
              <a:t> and today I will be presenting my senior thesis on the Mary J. Drexel Assisted Living Addition project located just outside Philadelphia in Bala </a:t>
            </a:r>
            <a:r>
              <a:rPr lang="en-US" dirty="0" err="1" smtClean="0"/>
              <a:t>Cynwyd</a:t>
            </a:r>
            <a:r>
              <a:rPr lang="en-US" dirty="0" smtClean="0"/>
              <a:t>, PA.</a:t>
            </a:r>
          </a:p>
          <a:p>
            <a:endParaRPr lang="en-US" dirty="0"/>
          </a:p>
          <a:p>
            <a:r>
              <a:rPr lang="en-US" dirty="0" smtClean="0"/>
              <a:t>In depth research was performed to identify areas in which alternate means and methods could improve the project. These areas include:</a:t>
            </a:r>
          </a:p>
          <a:p>
            <a:pPr marL="171450" indent="-171450">
              <a:buFontTx/>
              <a:buChar char="-"/>
            </a:pPr>
            <a:r>
              <a:rPr lang="en-US" dirty="0" smtClean="0"/>
              <a:t>Re-sequencing the project schedule</a:t>
            </a:r>
          </a:p>
          <a:p>
            <a:pPr marL="171450" indent="-171450">
              <a:buFontTx/>
              <a:buChar char="-"/>
            </a:pPr>
            <a:r>
              <a:rPr lang="en-US" dirty="0" smtClean="0"/>
              <a:t>Implementing prefabricated MEP corridor racks</a:t>
            </a:r>
          </a:p>
          <a:p>
            <a:pPr marL="171450" indent="-171450">
              <a:buFontTx/>
              <a:buChar char="-"/>
            </a:pPr>
            <a:r>
              <a:rPr lang="en-US" dirty="0" smtClean="0"/>
              <a:t>Implementing a green roof system</a:t>
            </a:r>
          </a:p>
          <a:p>
            <a:pPr marL="171450" indent="-171450">
              <a:buFontTx/>
              <a:buChar char="-"/>
            </a:pPr>
            <a:r>
              <a:rPr lang="en-US" dirty="0" smtClean="0"/>
              <a:t>Altering the project delivery method</a:t>
            </a:r>
          </a:p>
          <a:p>
            <a:pPr marL="171450" indent="-171450">
              <a:buFontTx/>
              <a:buChar char="-"/>
            </a:pPr>
            <a:endParaRPr lang="en-US" dirty="0"/>
          </a:p>
          <a:p>
            <a:r>
              <a:rPr lang="en-US" dirty="0" smtClean="0"/>
              <a:t>Due to time constraints, only 3 of these areas will be presented today (in red). </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a:t>
            </a:fld>
            <a:endParaRPr lang="en-US"/>
          </a:p>
        </p:txBody>
      </p:sp>
    </p:spTree>
    <p:extLst>
      <p:ext uri="{BB962C8B-B14F-4D97-AF65-F5344CB8AC3E}">
        <p14:creationId xmlns:p14="http://schemas.microsoft.com/office/powerpoint/2010/main" val="205902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area for improvement focuses on utilizing prefabricated MEP corridor racks.</a:t>
            </a:r>
          </a:p>
          <a:p>
            <a:endParaRPr lang="en-US" dirty="0" smtClean="0"/>
          </a:p>
          <a:p>
            <a:r>
              <a:rPr lang="en-US" dirty="0" smtClean="0"/>
              <a:t>Since the MEP systems were design-build and the subcontractors were brought on early in the project, this seemed like a great possibility to improve the project.</a:t>
            </a:r>
          </a:p>
          <a:p>
            <a:endParaRPr lang="en-US" dirty="0"/>
          </a:p>
          <a:p>
            <a:r>
              <a:rPr lang="en-US" dirty="0" smtClean="0"/>
              <a:t>Also, since the jobsite as limited access due to its small size, having the MEP trades perform their work at an off-site facility would have been beneficial in avoiding them to increase manpower to meet schedule demands due to unforeseen delays that were not caused by them.</a:t>
            </a:r>
          </a:p>
          <a:p>
            <a:endParaRPr lang="en-US" dirty="0"/>
          </a:p>
          <a:p>
            <a:r>
              <a:rPr lang="en-US" dirty="0" smtClean="0"/>
              <a:t>As shown, according to a McGraw Hill Construction in 2011, the biggest driver for using prefab was to improve productivity on projects.</a:t>
            </a:r>
            <a:endParaRPr lang="en-US" dirty="0"/>
          </a:p>
          <a:p>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10</a:t>
            </a:fld>
            <a:endParaRPr lang="en-US"/>
          </a:p>
        </p:txBody>
      </p:sp>
    </p:spTree>
    <p:extLst>
      <p:ext uri="{BB962C8B-B14F-4D97-AF65-F5344CB8AC3E}">
        <p14:creationId xmlns:p14="http://schemas.microsoft.com/office/powerpoint/2010/main" val="384481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determining the feasibility of using this construction method a few project conditions were analyzed:</a:t>
            </a:r>
          </a:p>
          <a:p>
            <a:endParaRPr lang="en-US" dirty="0"/>
          </a:p>
          <a:p>
            <a:r>
              <a:rPr lang="en-US" dirty="0" smtClean="0"/>
              <a:t>The most important aspect is of course the ability to have a pre-fabrication warehouse. Fortunately, Worth &amp; Company, the plumbing subcontractor has this capability which will greatly allow for the push for prefabrication with their warehouse only being 39 miles away from the job site.</a:t>
            </a:r>
          </a:p>
          <a:p>
            <a:endParaRPr lang="en-US" dirty="0" smtClean="0"/>
          </a:p>
          <a:p>
            <a:r>
              <a:rPr lang="en-US" dirty="0" smtClean="0"/>
              <a:t>identical corridor layouts throughout both East and West wings (6’ wide)</a:t>
            </a:r>
          </a:p>
          <a:p>
            <a:endParaRPr lang="en-US" dirty="0"/>
          </a:p>
          <a:p>
            <a:r>
              <a:rPr lang="en-US" dirty="0" smtClean="0"/>
              <a:t>Racks can be brought in though the Terrace</a:t>
            </a:r>
            <a:r>
              <a:rPr lang="en-US" baseline="0" dirty="0" smtClean="0"/>
              <a:t> Windows (10’ width) and easily be wheeled to their respective</a:t>
            </a:r>
            <a:r>
              <a:rPr lang="en-US" dirty="0" smtClean="0"/>
              <a:t> locations and jacked up and installed.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11</a:t>
            </a:fld>
            <a:endParaRPr lang="en-US"/>
          </a:p>
        </p:txBody>
      </p:sp>
    </p:spTree>
    <p:extLst>
      <p:ext uri="{BB962C8B-B14F-4D97-AF65-F5344CB8AC3E}">
        <p14:creationId xmlns:p14="http://schemas.microsoft.com/office/powerpoint/2010/main" val="181444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3d coordination model and the drawings it was very evident that the corridors have the same layout of MEP systems.</a:t>
            </a:r>
          </a:p>
          <a:p>
            <a:endParaRPr lang="en-US" dirty="0"/>
          </a:p>
          <a:p>
            <a:r>
              <a:rPr lang="en-US" dirty="0" smtClean="0"/>
              <a:t>Thus, a sample design (using the maximum size ducts) is shown. With a floor-to-floor height of 11.5’ and a ceiling height of 8.5’ that leaves 3’ of above ceiling work to be complete. </a:t>
            </a:r>
          </a:p>
          <a:p>
            <a:endParaRPr lang="en-US" dirty="0"/>
          </a:p>
          <a:p>
            <a:r>
              <a:rPr lang="en-US" dirty="0" smtClean="0"/>
              <a:t>Which is more than enough for a MEP rack</a:t>
            </a:r>
            <a:r>
              <a:rPr lang="en-US" dirty="0"/>
              <a:t> </a:t>
            </a:r>
            <a:r>
              <a:rPr lang="en-US" dirty="0" smtClean="0"/>
              <a:t>and allows for p</a:t>
            </a:r>
            <a:r>
              <a:rPr lang="en-US" baseline="0" dirty="0" smtClean="0"/>
              <a:t>lenty of clearance </a:t>
            </a:r>
            <a:r>
              <a:rPr lang="en-US" dirty="0" smtClean="0"/>
              <a:t>inside the </a:t>
            </a:r>
            <a:r>
              <a:rPr lang="en-US" baseline="0" dirty="0" smtClean="0"/>
              <a:t>rack for any stick-built connections </a:t>
            </a:r>
            <a:r>
              <a:rPr lang="en-US" dirty="0" smtClean="0"/>
              <a:t> </a:t>
            </a:r>
            <a:r>
              <a:rPr lang="en-US" baseline="0" dirty="0" smtClean="0"/>
              <a:t>to be installed</a:t>
            </a:r>
            <a:r>
              <a:rPr lang="en-US" dirty="0" smtClean="0"/>
              <a:t>.</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12</a:t>
            </a:fld>
            <a:endParaRPr lang="en-US"/>
          </a:p>
        </p:txBody>
      </p:sp>
    </p:spTree>
    <p:extLst>
      <p:ext uri="{BB962C8B-B14F-4D97-AF65-F5344CB8AC3E}">
        <p14:creationId xmlns:p14="http://schemas.microsoft.com/office/powerpoint/2010/main" val="39634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 overall project schedule</a:t>
            </a:r>
          </a:p>
          <a:p>
            <a:r>
              <a:rPr lang="en-US" dirty="0"/>
              <a:t>Higher quality of construction</a:t>
            </a:r>
          </a:p>
          <a:p>
            <a:r>
              <a:rPr lang="en-US" dirty="0"/>
              <a:t>Safer environment</a:t>
            </a:r>
          </a:p>
          <a:p>
            <a:endParaRPr lang="en-US" dirty="0"/>
          </a:p>
          <a:p>
            <a:r>
              <a:rPr lang="en-US" dirty="0" smtClean="0"/>
              <a:t>The primary reason to use </a:t>
            </a:r>
            <a:r>
              <a:rPr lang="en-US" dirty="0" err="1" smtClean="0"/>
              <a:t>prefabed</a:t>
            </a:r>
            <a:r>
              <a:rPr lang="en-US" dirty="0" smtClean="0"/>
              <a:t> MEP corridor racks was to attempt to reduce the overall project schedule by achieving a higher quality of construction and doing so in a safer environment.</a:t>
            </a:r>
          </a:p>
          <a:p>
            <a:endParaRPr lang="en-US" dirty="0"/>
          </a:p>
          <a:p>
            <a:r>
              <a:rPr lang="en-US" dirty="0" smtClean="0"/>
              <a:t>By the results shown, implementing this method of construction allows for an approximate 1 week schedule reduction, further reducing GC costs by $14,257.</a:t>
            </a:r>
          </a:p>
          <a:p>
            <a:r>
              <a:rPr lang="en-US" dirty="0" smtClean="0"/>
              <a:t/>
            </a:r>
            <a:br>
              <a:rPr lang="en-US" dirty="0" smtClean="0"/>
            </a:br>
            <a:r>
              <a:rPr lang="en-US" dirty="0" smtClean="0"/>
              <a:t>Not only can GC costs be saved, but labor costs associated with on-site vs off-site work provides costs savings as well. The potential labor savings assuming 5 laborers work for each trade could be close to $21,000.</a:t>
            </a:r>
            <a:endParaRPr lang="en-US" dirty="0"/>
          </a:p>
          <a:p>
            <a:endParaRPr lang="en-US" dirty="0" smtClean="0"/>
          </a:p>
          <a:p>
            <a:r>
              <a:rPr lang="en-US" dirty="0" smtClean="0"/>
              <a:t>Critical path items tend to be some of the most complex components of a building project and prefab simplifies it.</a:t>
            </a:r>
          </a:p>
          <a:p>
            <a:endParaRPr lang="en-US" dirty="0"/>
          </a:p>
          <a:p>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13</a:t>
            </a:fld>
            <a:endParaRPr lang="en-US"/>
          </a:p>
        </p:txBody>
      </p:sp>
    </p:spTree>
    <p:extLst>
      <p:ext uri="{BB962C8B-B14F-4D97-AF65-F5344CB8AC3E}">
        <p14:creationId xmlns:p14="http://schemas.microsoft.com/office/powerpoint/2010/main" val="310614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many VE efforts were made throughout the project to benefit the owner, very few sustainable techniques were considered that could have provided more financial benefit to the owner of the life of the facility.</a:t>
            </a:r>
          </a:p>
          <a:p>
            <a:endParaRPr lang="en-US" dirty="0"/>
          </a:p>
          <a:p>
            <a:r>
              <a:rPr lang="en-US" dirty="0" smtClean="0"/>
              <a:t>The VE item that brought this analysis to consideration was the elimination of the concrete roof deck. Instead an EPDM roofing system was approved to be used. </a:t>
            </a:r>
          </a:p>
          <a:p>
            <a:endParaRPr lang="en-US" dirty="0"/>
          </a:p>
          <a:p>
            <a:r>
              <a:rPr lang="en-US" dirty="0" smtClean="0"/>
              <a:t>This did allow for initial significant cost savings, however a green roof system may have been more beneficial for long-term savings.</a:t>
            </a:r>
          </a:p>
          <a:p>
            <a:endParaRPr lang="en-US" dirty="0"/>
          </a:p>
          <a:p>
            <a:r>
              <a:rPr lang="en-US" dirty="0" smtClean="0"/>
              <a:t>The system proposed would affect the roof above the resident units on both wings which covers approximately 9,500 SF. Leaving 7,500 SF of EPDM to still be used. </a:t>
            </a:r>
            <a:endParaRPr lang="en-US" dirty="0"/>
          </a:p>
          <a:p>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14</a:t>
            </a:fld>
            <a:endParaRPr lang="en-US"/>
          </a:p>
        </p:txBody>
      </p:sp>
    </p:spTree>
    <p:extLst>
      <p:ext uri="{BB962C8B-B14F-4D97-AF65-F5344CB8AC3E}">
        <p14:creationId xmlns:p14="http://schemas.microsoft.com/office/powerpoint/2010/main" val="6655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proceed with the analysis further, a structural  analysis had to be performed to determine if the addition 29 </a:t>
            </a:r>
            <a:r>
              <a:rPr lang="en-US" dirty="0" err="1" smtClean="0"/>
              <a:t>psf</a:t>
            </a:r>
            <a:r>
              <a:rPr lang="en-US" dirty="0" smtClean="0"/>
              <a:t> load can be supported.</a:t>
            </a:r>
          </a:p>
          <a:p>
            <a:endParaRPr lang="en-US" dirty="0"/>
          </a:p>
          <a:p>
            <a:r>
              <a:rPr lang="en-US" dirty="0" smtClean="0"/>
              <a:t>After performing calculations for the existing metal roof deck, the load-bearing metal wall panels, and the existing foundation, the calculations checked out and the existing structure was acceptable for the new green roof implementation. </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15</a:t>
            </a:fld>
            <a:endParaRPr lang="en-US"/>
          </a:p>
        </p:txBody>
      </p:sp>
    </p:spTree>
    <p:extLst>
      <p:ext uri="{BB962C8B-B14F-4D97-AF65-F5344CB8AC3E}">
        <p14:creationId xmlns:p14="http://schemas.microsoft.com/office/powerpoint/2010/main" val="270716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modular green roof system was proposed because of the increased installation time over the conventional system. </a:t>
            </a:r>
            <a:endParaRPr lang="en-US" dirty="0"/>
          </a:p>
          <a:p>
            <a:r>
              <a:rPr lang="en-US" dirty="0" smtClean="0"/>
              <a:t>The original EPDM roof system had a duration of 15 days per wing. After speaking to a </a:t>
            </a:r>
            <a:r>
              <a:rPr lang="en-US" dirty="0" err="1" smtClean="0"/>
              <a:t>hydrotech</a:t>
            </a:r>
            <a:r>
              <a:rPr lang="en-US" dirty="0" smtClean="0"/>
              <a:t> rep, a typical modular installation for 9,500 SF will take 3-4 days for the trays to be placed. However this does not include the waterproofing membrane that must be placed prior. </a:t>
            </a:r>
          </a:p>
          <a:p>
            <a:endParaRPr lang="en-US" dirty="0"/>
          </a:p>
          <a:p>
            <a:r>
              <a:rPr lang="en-US" dirty="0" smtClean="0"/>
              <a:t>900 sf/day waterproofing membrane.</a:t>
            </a:r>
          </a:p>
          <a:p>
            <a:r>
              <a:rPr lang="en-US" dirty="0" smtClean="0"/>
              <a:t>Total GR durations = 15 days</a:t>
            </a:r>
          </a:p>
          <a:p>
            <a:r>
              <a:rPr lang="en-US" dirty="0" smtClean="0"/>
              <a:t>EPDM about half of the duration will take 7 days. Work can continue simultaneously thus the total duration for the GR system is 15 days. No schedule impact.</a:t>
            </a:r>
          </a:p>
          <a:p>
            <a:endParaRPr lang="en-US" dirty="0"/>
          </a:p>
          <a:p>
            <a:r>
              <a:rPr lang="en-US" dirty="0" smtClean="0"/>
              <a:t>Although a green roof system does have higher initial costs (yellow), the life cycle cost analysis performed results in a cost savings of $42,723.</a:t>
            </a:r>
          </a:p>
          <a:p>
            <a:endParaRPr lang="en-US" dirty="0"/>
          </a:p>
          <a:p>
            <a:r>
              <a:rPr lang="en-US" dirty="0" smtClean="0"/>
              <a:t>This is due primarily to the green roof system having a much longer lifespan than that of the EPDM. Also currently proposes for the state of PA is legislation that will provide tax credit for green roofs in the amount of 25% of the costs for six years. This provides $20,700 of cast savings per year after taxes.</a:t>
            </a:r>
          </a:p>
        </p:txBody>
      </p:sp>
      <p:sp>
        <p:nvSpPr>
          <p:cNvPr id="4" name="Slide Number Placeholder 3"/>
          <p:cNvSpPr>
            <a:spLocks noGrp="1"/>
          </p:cNvSpPr>
          <p:nvPr>
            <p:ph type="sldNum" sz="quarter" idx="10"/>
          </p:nvPr>
        </p:nvSpPr>
        <p:spPr/>
        <p:txBody>
          <a:bodyPr/>
          <a:lstStyle/>
          <a:p>
            <a:fld id="{44024FEC-7186-4AF0-AF30-529B70D96B7E}" type="slidenum">
              <a:rPr lang="en-US" smtClean="0"/>
              <a:t>16</a:t>
            </a:fld>
            <a:endParaRPr lang="en-US"/>
          </a:p>
        </p:txBody>
      </p:sp>
    </p:spTree>
    <p:extLst>
      <p:ext uri="{BB962C8B-B14F-4D97-AF65-F5344CB8AC3E}">
        <p14:creationId xmlns:p14="http://schemas.microsoft.com/office/powerpoint/2010/main" val="87645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careful study of each analysis presented today, it is recommended to the owner to consider providing each one on the project.</a:t>
            </a:r>
          </a:p>
          <a:p>
            <a:endParaRPr lang="en-US" dirty="0"/>
          </a:p>
          <a:p>
            <a:r>
              <a:rPr lang="en-US" dirty="0" smtClean="0"/>
              <a:t>As mentioned earlier, low cost and high quality were important to the owner and by spending a little time to improve the project schedule and provide prefabrication techniques, a total of $71,284 in just general conditions costs could have been saved.</a:t>
            </a:r>
          </a:p>
          <a:p>
            <a:endParaRPr lang="en-US" dirty="0"/>
          </a:p>
          <a:p>
            <a:r>
              <a:rPr lang="en-US" dirty="0"/>
              <a:t>Although the project was not pursuing LEED accreditation, implementing a green roof system </a:t>
            </a:r>
            <a:r>
              <a:rPr lang="en-US" dirty="0" smtClean="0"/>
              <a:t>proved </a:t>
            </a:r>
            <a:r>
              <a:rPr lang="en-US" dirty="0"/>
              <a:t>to be beneficial to both the owner and occupants. When time would come for the </a:t>
            </a:r>
            <a:r>
              <a:rPr lang="en-US" dirty="0" smtClean="0"/>
              <a:t>EPDM roof to </a:t>
            </a:r>
            <a:r>
              <a:rPr lang="en-US" dirty="0"/>
              <a:t>be replaced, the owner would see $42,723 in savings between the initial cost of the new </a:t>
            </a:r>
            <a:r>
              <a:rPr lang="en-US" dirty="0" smtClean="0"/>
              <a:t>system </a:t>
            </a:r>
            <a:r>
              <a:rPr lang="en-US" dirty="0"/>
              <a:t>and the replacement costs of the old system. </a:t>
            </a:r>
            <a:endParaRPr lang="en-US" dirty="0" smtClean="0"/>
          </a:p>
          <a:p>
            <a:endParaRPr lang="en-US" dirty="0"/>
          </a:p>
          <a:p>
            <a:r>
              <a:rPr lang="en-US" dirty="0" smtClean="0"/>
              <a:t>Also a green roof system does provide better acoustical performance for the elderly residents. </a:t>
            </a:r>
          </a:p>
        </p:txBody>
      </p:sp>
      <p:sp>
        <p:nvSpPr>
          <p:cNvPr id="4" name="Slide Number Placeholder 3"/>
          <p:cNvSpPr>
            <a:spLocks noGrp="1"/>
          </p:cNvSpPr>
          <p:nvPr>
            <p:ph type="sldNum" sz="quarter" idx="10"/>
          </p:nvPr>
        </p:nvSpPr>
        <p:spPr/>
        <p:txBody>
          <a:bodyPr/>
          <a:lstStyle/>
          <a:p>
            <a:fld id="{44024FEC-7186-4AF0-AF30-529B70D96B7E}" type="slidenum">
              <a:rPr lang="en-US" smtClean="0"/>
              <a:t>17</a:t>
            </a:fld>
            <a:endParaRPr lang="en-US"/>
          </a:p>
        </p:txBody>
      </p:sp>
    </p:spTree>
    <p:extLst>
      <p:ext uri="{BB962C8B-B14F-4D97-AF65-F5344CB8AC3E}">
        <p14:creationId xmlns:p14="http://schemas.microsoft.com/office/powerpoint/2010/main" val="116171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my senior thesis presentation on the Mary J. Drexel project and I would like to thank all Penn State AE faculty, the project team, and my family and friends for supporting me throughout the entire process.</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18</a:t>
            </a:fld>
            <a:endParaRPr lang="en-US"/>
          </a:p>
        </p:txBody>
      </p:sp>
    </p:spTree>
    <p:extLst>
      <p:ext uri="{BB962C8B-B14F-4D97-AF65-F5344CB8AC3E}">
        <p14:creationId xmlns:p14="http://schemas.microsoft.com/office/powerpoint/2010/main" val="382709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19</a:t>
            </a:fld>
            <a:endParaRPr lang="en-US"/>
          </a:p>
        </p:txBody>
      </p:sp>
    </p:spTree>
    <p:extLst>
      <p:ext uri="{BB962C8B-B14F-4D97-AF65-F5344CB8AC3E}">
        <p14:creationId xmlns:p14="http://schemas.microsoft.com/office/powerpoint/2010/main" val="2266961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Project Summary: </a:t>
            </a:r>
            <a:endParaRPr lang="en-US" sz="1200" dirty="0" smtClean="0"/>
          </a:p>
          <a:p>
            <a:pPr defTabSz="940417">
              <a:defRPr/>
            </a:pPr>
            <a:endParaRPr lang="en-US" dirty="0" smtClean="0"/>
          </a:p>
          <a:p>
            <a:pPr defTabSz="940417">
              <a:defRPr/>
            </a:pPr>
            <a:r>
              <a:rPr lang="en-US" dirty="0" smtClean="0"/>
              <a:t>Renovation project located in Bala </a:t>
            </a:r>
            <a:r>
              <a:rPr lang="en-US" dirty="0" err="1" smtClean="0"/>
              <a:t>Cynwyd</a:t>
            </a:r>
            <a:r>
              <a:rPr lang="en-US" dirty="0" smtClean="0"/>
              <a:t>, PA</a:t>
            </a:r>
          </a:p>
          <a:p>
            <a:pPr defTabSz="940417">
              <a:defRPr/>
            </a:pPr>
            <a:endParaRPr lang="en-US" dirty="0" smtClean="0"/>
          </a:p>
          <a:p>
            <a:pPr defTabSz="940417">
              <a:defRPr/>
            </a:pPr>
            <a:r>
              <a:rPr lang="en-US" dirty="0" smtClean="0"/>
              <a:t>This $14.6 million project consists of an existing historic mansion that received </a:t>
            </a:r>
            <a:r>
              <a:rPr lang="en-US" dirty="0"/>
              <a:t>new attached two-story </a:t>
            </a:r>
            <a:r>
              <a:rPr lang="en-US" dirty="0" smtClean="0"/>
              <a:t>East </a:t>
            </a:r>
            <a:r>
              <a:rPr lang="en-US" dirty="0"/>
              <a:t>and </a:t>
            </a:r>
            <a:r>
              <a:rPr lang="en-US" dirty="0" smtClean="0"/>
              <a:t>West </a:t>
            </a:r>
            <a:r>
              <a:rPr lang="en-US" dirty="0"/>
              <a:t>wings </a:t>
            </a:r>
            <a:r>
              <a:rPr lang="en-US" dirty="0" smtClean="0"/>
              <a:t>will </a:t>
            </a:r>
            <a:r>
              <a:rPr lang="en-US" dirty="0"/>
              <a:t>serve 80 Assisted Living residents. </a:t>
            </a:r>
            <a:r>
              <a:rPr lang="en-US" dirty="0" smtClean="0"/>
              <a:t>The project had a total construction duration of 14 months.</a:t>
            </a:r>
            <a:endParaRPr lang="en-US" sz="1200" dirty="0" smtClean="0"/>
          </a:p>
          <a:p>
            <a:pPr defTabSz="940417">
              <a:defRPr/>
            </a:pPr>
            <a:endParaRPr lang="en-US" sz="1200" dirty="0" smtClean="0"/>
          </a:p>
          <a:p>
            <a:pPr defTabSz="940417">
              <a:defRPr/>
            </a:pPr>
            <a:r>
              <a:rPr lang="en-US" dirty="0" smtClean="0"/>
              <a:t>The reason that this project was constructed by Liberty Lutheran was to continue the tradition of senior care excellence started nearly 150 years ago. </a:t>
            </a:r>
          </a:p>
          <a:p>
            <a:pPr defTabSz="940417">
              <a:defRPr/>
            </a:pPr>
            <a:endParaRPr lang="en-US" dirty="0"/>
          </a:p>
          <a:p>
            <a:pPr defTabSz="940417">
              <a:defRPr/>
            </a:pPr>
            <a:r>
              <a:rPr lang="en-US" dirty="0" smtClean="0"/>
              <a:t>They also believe in a new cultural change movement for senior care in which Liberty Lutheran wants to abandon the institutional concept of senior care facilities and provide a more comfortable “home” feeling environment.</a:t>
            </a:r>
          </a:p>
          <a:p>
            <a:pPr defTabSz="940417">
              <a:defRPr/>
            </a:pPr>
            <a:endParaRPr lang="en-US" dirty="0"/>
          </a:p>
          <a:p>
            <a:pPr defTabSz="940417">
              <a:defRPr/>
            </a:pPr>
            <a:r>
              <a:rPr lang="en-US" dirty="0" smtClean="0"/>
              <a:t>They wanted this to happen by having a high quality project at a low cost and be ready for seniors to move in the Spring of 2014.</a:t>
            </a:r>
          </a:p>
          <a:p>
            <a:r>
              <a:rPr lang="en-US" sz="1200" dirty="0" smtClean="0"/>
              <a:t>     </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2</a:t>
            </a:fld>
            <a:endParaRPr lang="en-US"/>
          </a:p>
        </p:txBody>
      </p:sp>
    </p:spTree>
    <p:extLst>
      <p:ext uri="{BB962C8B-B14F-4D97-AF65-F5344CB8AC3E}">
        <p14:creationId xmlns:p14="http://schemas.microsoft.com/office/powerpoint/2010/main" val="384066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20</a:t>
            </a:fld>
            <a:endParaRPr lang="en-US"/>
          </a:p>
        </p:txBody>
      </p:sp>
    </p:spTree>
    <p:extLst>
      <p:ext uri="{BB962C8B-B14F-4D97-AF65-F5344CB8AC3E}">
        <p14:creationId xmlns:p14="http://schemas.microsoft.com/office/powerpoint/2010/main" val="1894494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21</a:t>
            </a:fld>
            <a:endParaRPr lang="en-US"/>
          </a:p>
        </p:txBody>
      </p:sp>
    </p:spTree>
    <p:extLst>
      <p:ext uri="{BB962C8B-B14F-4D97-AF65-F5344CB8AC3E}">
        <p14:creationId xmlns:p14="http://schemas.microsoft.com/office/powerpoint/2010/main" val="405931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22</a:t>
            </a:fld>
            <a:endParaRPr lang="en-US"/>
          </a:p>
        </p:txBody>
      </p:sp>
    </p:spTree>
    <p:extLst>
      <p:ext uri="{BB962C8B-B14F-4D97-AF65-F5344CB8AC3E}">
        <p14:creationId xmlns:p14="http://schemas.microsoft.com/office/powerpoint/2010/main" val="110556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23</a:t>
            </a:fld>
            <a:endParaRPr lang="en-US"/>
          </a:p>
        </p:txBody>
      </p:sp>
    </p:spTree>
    <p:extLst>
      <p:ext uri="{BB962C8B-B14F-4D97-AF65-F5344CB8AC3E}">
        <p14:creationId xmlns:p14="http://schemas.microsoft.com/office/powerpoint/2010/main" val="3314072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24</a:t>
            </a:fld>
            <a:endParaRPr lang="en-US"/>
          </a:p>
        </p:txBody>
      </p:sp>
    </p:spTree>
    <p:extLst>
      <p:ext uri="{BB962C8B-B14F-4D97-AF65-F5344CB8AC3E}">
        <p14:creationId xmlns:p14="http://schemas.microsoft.com/office/powerpoint/2010/main" val="3799508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25</a:t>
            </a:fld>
            <a:endParaRPr lang="en-US"/>
          </a:p>
        </p:txBody>
      </p:sp>
    </p:spTree>
    <p:extLst>
      <p:ext uri="{BB962C8B-B14F-4D97-AF65-F5344CB8AC3E}">
        <p14:creationId xmlns:p14="http://schemas.microsoft.com/office/powerpoint/2010/main" val="3799508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26</a:t>
            </a:fld>
            <a:endParaRPr lang="en-US"/>
          </a:p>
        </p:txBody>
      </p:sp>
    </p:spTree>
    <p:extLst>
      <p:ext uri="{BB962C8B-B14F-4D97-AF65-F5344CB8AC3E}">
        <p14:creationId xmlns:p14="http://schemas.microsoft.com/office/powerpoint/2010/main" val="971535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24FEC-7186-4AF0-AF30-529B70D96B7E}" type="slidenum">
              <a:rPr lang="en-US" smtClean="0"/>
              <a:t>27</a:t>
            </a:fld>
            <a:endParaRPr lang="en-US"/>
          </a:p>
        </p:txBody>
      </p:sp>
    </p:spTree>
    <p:extLst>
      <p:ext uri="{BB962C8B-B14F-4D97-AF65-F5344CB8AC3E}">
        <p14:creationId xmlns:p14="http://schemas.microsoft.com/office/powerpoint/2010/main" val="97153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Analysis #1:</a:t>
            </a:r>
          </a:p>
          <a:p>
            <a:endParaRPr lang="en-US" b="1" dirty="0"/>
          </a:p>
          <a:p>
            <a:r>
              <a:rPr lang="en-US" dirty="0" smtClean="0"/>
              <a:t>First area analyzed for improvement was the project schedule.</a:t>
            </a:r>
          </a:p>
          <a:p>
            <a:endParaRPr lang="en-US" dirty="0"/>
          </a:p>
          <a:p>
            <a:r>
              <a:rPr lang="en-US" dirty="0" smtClean="0"/>
              <a:t>Having experience of being on the project this past Summer, it was noticed that cost and quality were the main focus of this project and not much urgency was placed on completing the project faster.</a:t>
            </a:r>
          </a:p>
          <a:p>
            <a:endParaRPr lang="en-US" dirty="0"/>
          </a:p>
          <a:p>
            <a:r>
              <a:rPr lang="en-US" dirty="0"/>
              <a:t>M</a:t>
            </a:r>
            <a:r>
              <a:rPr lang="en-US" dirty="0" smtClean="0"/>
              <a:t>any scheduling gaps were seen between activities throughout the entire project schedule and the majority of them were start-to-finish activities.</a:t>
            </a:r>
          </a:p>
          <a:p>
            <a:endParaRPr lang="en-US" dirty="0"/>
          </a:p>
          <a:p>
            <a:r>
              <a:rPr lang="en-US" dirty="0" smtClean="0"/>
              <a:t>Since cost was of high importance, the simplest and cheapest way to save general conditions costs would be to re-sequence the project schedule.</a:t>
            </a:r>
          </a:p>
          <a:p>
            <a:endParaRPr lang="en-US" dirty="0" smtClean="0"/>
          </a:p>
          <a:p>
            <a:r>
              <a:rPr lang="en-US" dirty="0" smtClean="0"/>
              <a:t>The goal of this analysis was to hopefully reduce the substantial completion date by two weeks which would provide a cost savings of $28,514.</a:t>
            </a:r>
            <a:endParaRPr lang="en-US" dirty="0"/>
          </a:p>
          <a:p>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3</a:t>
            </a:fld>
            <a:endParaRPr lang="en-US"/>
          </a:p>
        </p:txBody>
      </p:sp>
    </p:spTree>
    <p:extLst>
      <p:ext uri="{BB962C8B-B14F-4D97-AF65-F5344CB8AC3E}">
        <p14:creationId xmlns:p14="http://schemas.microsoft.com/office/powerpoint/2010/main" val="57169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structure phase of the project schedule as an example, it is clearly noticeable how linear the project schedule is with the majority of the activities being start to finish.</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4</a:t>
            </a:fld>
            <a:endParaRPr lang="en-US"/>
          </a:p>
        </p:txBody>
      </p:sp>
    </p:spTree>
    <p:extLst>
      <p:ext uri="{BB962C8B-B14F-4D97-AF65-F5344CB8AC3E}">
        <p14:creationId xmlns:p14="http://schemas.microsoft.com/office/powerpoint/2010/main" val="346044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the re-sequencing process was noticing and removing scheduling gaps as seen here.</a:t>
            </a:r>
          </a:p>
          <a:p>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5</a:t>
            </a:fld>
            <a:endParaRPr lang="en-US"/>
          </a:p>
        </p:txBody>
      </p:sp>
    </p:spTree>
    <p:extLst>
      <p:ext uri="{BB962C8B-B14F-4D97-AF65-F5344CB8AC3E}">
        <p14:creationId xmlns:p14="http://schemas.microsoft.com/office/powerpoint/2010/main" val="346044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was then to re-sequencing some activities </a:t>
            </a:r>
          </a:p>
          <a:p>
            <a:endParaRPr lang="en-US" dirty="0"/>
          </a:p>
          <a:p>
            <a:r>
              <a:rPr lang="en-US" dirty="0" smtClean="0"/>
              <a:t>As shown, the south half of the prefabricated load-bearing metal panel walls could start once the south half of the SOG reaches 75% of the total compressive strength.</a:t>
            </a:r>
          </a:p>
          <a:p>
            <a:endParaRPr lang="en-US" dirty="0"/>
          </a:p>
          <a:p>
            <a:r>
              <a:rPr lang="en-US" dirty="0" smtClean="0"/>
              <a:t>Once delays started arising later on throughout the project on the other wing this sequencing was used by the project team to stay on track. If this was noticed earlier it could have benefited them in the end.</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6</a:t>
            </a:fld>
            <a:endParaRPr lang="en-US"/>
          </a:p>
        </p:txBody>
      </p:sp>
    </p:spTree>
    <p:extLst>
      <p:ext uri="{BB962C8B-B14F-4D97-AF65-F5344CB8AC3E}">
        <p14:creationId xmlns:p14="http://schemas.microsoft.com/office/powerpoint/2010/main" val="346044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activities were re-sequenced then overlapping activities was the final step. </a:t>
            </a:r>
            <a:endParaRPr lang="en-US" dirty="0"/>
          </a:p>
          <a:p>
            <a:endParaRPr lang="en-US" dirty="0"/>
          </a:p>
          <a:p>
            <a:r>
              <a:rPr lang="en-US" dirty="0" smtClean="0"/>
              <a:t>Quick example can be seen here with the MEP under-slab work not overlapping for the South half .</a:t>
            </a:r>
          </a:p>
          <a:p>
            <a:endParaRPr lang="en-US" dirty="0"/>
          </a:p>
          <a:p>
            <a:r>
              <a:rPr lang="en-US" dirty="0" smtClean="0"/>
              <a:t>Also, the panels and steel work can start and continue simultaneously.</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7</a:t>
            </a:fld>
            <a:endParaRPr lang="en-US"/>
          </a:p>
        </p:txBody>
      </p:sp>
    </p:spTree>
    <p:extLst>
      <p:ext uri="{BB962C8B-B14F-4D97-AF65-F5344CB8AC3E}">
        <p14:creationId xmlns:p14="http://schemas.microsoft.com/office/powerpoint/2010/main" val="346044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re-sequencing process was complete for the entire schedule and none of the activity durations were altered, the project schedule saw a 4 week reduction when compared to the original schedule.</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8</a:t>
            </a:fld>
            <a:endParaRPr lang="en-US"/>
          </a:p>
        </p:txBody>
      </p:sp>
    </p:spTree>
    <p:extLst>
      <p:ext uri="{BB962C8B-B14F-4D97-AF65-F5344CB8AC3E}">
        <p14:creationId xmlns:p14="http://schemas.microsoft.com/office/powerpoint/2010/main" val="346044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reduction in schedule, this means that the general conditions costs will be affected.</a:t>
            </a:r>
          </a:p>
          <a:p>
            <a:endParaRPr lang="en-US" dirty="0"/>
          </a:p>
          <a:p>
            <a:r>
              <a:rPr lang="en-US" dirty="0" smtClean="0"/>
              <a:t>In terms of cost savings,</a:t>
            </a:r>
          </a:p>
          <a:p>
            <a:endParaRPr lang="en-US" dirty="0"/>
          </a:p>
          <a:p>
            <a:r>
              <a:rPr lang="en-US" dirty="0" smtClean="0"/>
              <a:t>3.6% of the general conditions costs were reduced which achieves a total savings of about $57,000 to the owner.  </a:t>
            </a:r>
          </a:p>
          <a:p>
            <a:endParaRPr lang="en-US" dirty="0"/>
          </a:p>
          <a:p>
            <a:r>
              <a:rPr lang="en-US" dirty="0" smtClean="0"/>
              <a:t>Quality will increase due to the owner having more time to select higher quality furnishings after completion of the project.</a:t>
            </a:r>
            <a:endParaRPr lang="en-US" dirty="0"/>
          </a:p>
        </p:txBody>
      </p:sp>
      <p:sp>
        <p:nvSpPr>
          <p:cNvPr id="4" name="Slide Number Placeholder 3"/>
          <p:cNvSpPr>
            <a:spLocks noGrp="1"/>
          </p:cNvSpPr>
          <p:nvPr>
            <p:ph type="sldNum" sz="quarter" idx="10"/>
          </p:nvPr>
        </p:nvSpPr>
        <p:spPr/>
        <p:txBody>
          <a:bodyPr/>
          <a:lstStyle/>
          <a:p>
            <a:fld id="{44024FEC-7186-4AF0-AF30-529B70D96B7E}" type="slidenum">
              <a:rPr lang="en-US" smtClean="0"/>
              <a:t>9</a:t>
            </a:fld>
            <a:endParaRPr lang="en-US"/>
          </a:p>
        </p:txBody>
      </p:sp>
    </p:spTree>
    <p:extLst>
      <p:ext uri="{BB962C8B-B14F-4D97-AF65-F5344CB8AC3E}">
        <p14:creationId xmlns:p14="http://schemas.microsoft.com/office/powerpoint/2010/main" val="346044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905001"/>
            <a:ext cx="22631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4572000"/>
            <a:ext cx="193852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69C06D-4ED8-42C6-905D-CA84CA1B6CBF}" type="datetime2">
              <a:rPr lang="en-US" smtClean="0"/>
              <a:t>Tuesday, April 15,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Tuesday, April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274639"/>
            <a:ext cx="5257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74639"/>
            <a:ext cx="18059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Tuesday, April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1CAA-32CD-4B55-B92A-B8F0843CACF4}" type="datetime2">
              <a:rPr lang="en-US" smtClean="0"/>
              <a:t>Tuesday, April 15,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41" y="5486400"/>
            <a:ext cx="22979061"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2166941" y="3852863"/>
            <a:ext cx="18407061"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Tuesday, April 15,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536192"/>
            <a:ext cx="10972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258800" y="1536192"/>
            <a:ext cx="10972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82477-D5D3-4181-8C11-75D0F2433A87}" type="datetime2">
              <a:rPr lang="en-US" smtClean="0"/>
              <a:t>Tuesday, April 15,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10972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1097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258800" y="1535113"/>
            <a:ext cx="10972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258800" y="2174875"/>
            <a:ext cx="1097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E253B-1893-4367-8BAE-DF4BC10DC578}" type="datetime2">
              <a:rPr lang="en-US" smtClean="0"/>
              <a:t>Tuesday, April 15, 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t>Tuesday, April 15, 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Tuesday, April 15, 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5495544"/>
            <a:ext cx="23317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914399" y="6096000"/>
            <a:ext cx="23317203"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Tuesday, April 15,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Content Placeholder 8"/>
          <p:cNvSpPr>
            <a:spLocks noGrp="1"/>
          </p:cNvSpPr>
          <p:nvPr>
            <p:ph sz="quarter" idx="13"/>
          </p:nvPr>
        </p:nvSpPr>
        <p:spPr>
          <a:xfrm>
            <a:off x="914400" y="381000"/>
            <a:ext cx="23317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5256" y="5495278"/>
            <a:ext cx="23317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25374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05256" y="6096000"/>
            <a:ext cx="23317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92EB412-E790-42EA-81FE-2925D3A43D91}" type="datetime2">
              <a:rPr lang="en-US" smtClean="0"/>
              <a:t>Tuesday, April 15, 2014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228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1600200"/>
            <a:ext cx="228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25374600" y="0"/>
            <a:ext cx="2057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74600" y="5486400"/>
            <a:ext cx="2057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25595364" y="5648960"/>
            <a:ext cx="16459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89C0F2-17E0-497A-9BBE-0C73201AAFE3}" type="slidenum">
              <a:rPr lang="en-US" smtClean="0"/>
              <a:pPr/>
              <a:t>‹#›</a:t>
            </a:fld>
            <a:endParaRPr lang="en-US" dirty="0"/>
          </a:p>
        </p:txBody>
      </p:sp>
      <p:sp>
        <p:nvSpPr>
          <p:cNvPr id="5" name="Footer Placeholder 4"/>
          <p:cNvSpPr>
            <a:spLocks noGrp="1"/>
          </p:cNvSpPr>
          <p:nvPr>
            <p:ph type="ftr" sz="quarter" idx="3"/>
          </p:nvPr>
        </p:nvSpPr>
        <p:spPr>
          <a:xfrm rot="16200000">
            <a:off x="25128013" y="3683000"/>
            <a:ext cx="2367281" cy="10972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25092454" y="1280160"/>
            <a:ext cx="2438399" cy="1097280"/>
          </a:xfrm>
          <a:prstGeom prst="rect">
            <a:avLst/>
          </a:prstGeom>
        </p:spPr>
        <p:txBody>
          <a:bodyPr vert="horz" lIns="91440" tIns="45720" rIns="91440" bIns="45720" rtlCol="0" anchor="ctr"/>
          <a:lstStyle>
            <a:lvl1pPr algn="l">
              <a:defRPr sz="1200">
                <a:solidFill>
                  <a:schemeClr val="bg2"/>
                </a:solidFill>
              </a:defRPr>
            </a:lvl1pPr>
          </a:lstStyle>
          <a:p>
            <a:fld id="{0B385921-A91A-409C-921C-0E0EC1E750EC}" type="datetime2">
              <a:rPr lang="en-US" smtClean="0"/>
              <a:t>Tuesday, April 15, 2014</a:t>
            </a:fld>
            <a:endParaRPr lang="en-US" dirty="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0.emf"/><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42.emf"/><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3.jpeg"/><Relationship Id="rId7" Type="http://schemas.openxmlformats.org/officeDocument/2006/relationships/hyperlink" Target="https://buildinginformationmanagement.wordpress.com/category/facility-management-bim-high-performance-building-management/"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9" name="Rectangle 8"/>
          <p:cNvSpPr/>
          <p:nvPr/>
        </p:nvSpPr>
        <p:spPr>
          <a:xfrm>
            <a:off x="0" y="5486400"/>
            <a:ext cx="3886200" cy="685800"/>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p:cNvSpPr>
          <p:nvPr/>
        </p:nvSpPr>
        <p:spPr>
          <a:xfrm>
            <a:off x="9144000" y="152400"/>
            <a:ext cx="9124950" cy="160337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The Mary J. Drexel Home</a:t>
            </a:r>
            <a:br>
              <a:rPr lang="en-US" sz="4800" b="1" dirty="0" smtClean="0"/>
            </a:br>
            <a:r>
              <a:rPr lang="en-US" sz="4800" b="1" dirty="0" smtClean="0"/>
              <a:t>Assisted Living Addition</a:t>
            </a:r>
          </a:p>
          <a:p>
            <a:pPr algn="ctr" fontAlgn="auto">
              <a:spcAft>
                <a:spcPts val="0"/>
              </a:spcAft>
            </a:pPr>
            <a:r>
              <a:rPr lang="en-US" sz="1800" dirty="0" smtClean="0"/>
              <a:t>Bala Cynwyd, PA </a:t>
            </a:r>
            <a:endParaRPr lang="en-US" sz="1800" dirty="0"/>
          </a:p>
        </p:txBody>
      </p:sp>
      <p:sp>
        <p:nvSpPr>
          <p:cNvPr id="11" name="Subtitle 4"/>
          <p:cNvSpPr txBox="1">
            <a:spLocks/>
          </p:cNvSpPr>
          <p:nvPr/>
        </p:nvSpPr>
        <p:spPr>
          <a:xfrm>
            <a:off x="9144000" y="5638800"/>
            <a:ext cx="9124950" cy="1143000"/>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fontAlgn="auto">
              <a:spcAft>
                <a:spcPts val="0"/>
              </a:spcAft>
              <a:buNone/>
            </a:pPr>
            <a:r>
              <a:rPr lang="en-US" b="1" dirty="0" smtClean="0">
                <a:solidFill>
                  <a:srgbClr val="660000"/>
                </a:solidFill>
                <a:latin typeface="+mj-lt"/>
              </a:rPr>
              <a:t>Penn State AE Senior Capstone Project</a:t>
            </a:r>
          </a:p>
          <a:p>
            <a:pPr marL="114300" indent="0" algn="ctr" fontAlgn="auto">
              <a:spcAft>
                <a:spcPts val="0"/>
              </a:spcAft>
              <a:buNone/>
            </a:pPr>
            <a:r>
              <a:rPr lang="en-US" b="1" dirty="0" smtClean="0">
                <a:solidFill>
                  <a:srgbClr val="660000"/>
                </a:solidFill>
                <a:latin typeface="+mj-lt"/>
              </a:rPr>
              <a:t>Gjon Tomaj – Construction Management Option</a:t>
            </a:r>
          </a:p>
          <a:p>
            <a:pPr marL="114300" indent="0" algn="ctr" fontAlgn="auto">
              <a:spcAft>
                <a:spcPts val="0"/>
              </a:spcAft>
              <a:buNone/>
            </a:pPr>
            <a:r>
              <a:rPr lang="en-US" sz="1800" dirty="0" smtClean="0">
                <a:solidFill>
                  <a:srgbClr val="660000"/>
                </a:solidFill>
                <a:latin typeface="+mj-lt"/>
              </a:rPr>
              <a:t>Advisor: Dr. Ed Gannon</a:t>
            </a:r>
          </a:p>
        </p:txBody>
      </p:sp>
      <p:sp>
        <p:nvSpPr>
          <p:cNvPr id="13" name="Rectangle 12"/>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23545800" y="0"/>
            <a:ext cx="3886200" cy="6858000"/>
            <a:chOff x="152400" y="152400"/>
            <a:chExt cx="3886200" cy="6858000"/>
          </a:xfrm>
        </p:grpSpPr>
        <p:sp>
          <p:nvSpPr>
            <p:cNvPr id="20" name="Rectangle 19"/>
            <p:cNvSpPr/>
            <p:nvPr/>
          </p:nvSpPr>
          <p:spPr>
            <a:xfrm>
              <a:off x="152400" y="15240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5638800"/>
              <a:ext cx="3886200" cy="685800"/>
            </a:xfrm>
            <a:prstGeom prst="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9" name="Picture 5" descr="C:\Users\gqt5013\Downloads\MJD Rend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280" y="2026193"/>
            <a:ext cx="6949440" cy="34747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886200" y="2273556"/>
            <a:ext cx="5238751" cy="2310889"/>
          </a:xfrm>
          <a:prstGeom prst="rect">
            <a:avLst/>
          </a:prstGeom>
        </p:spPr>
        <p:txBody>
          <a:bodyPr wrap="square">
            <a:spAutoFit/>
          </a:bodyPr>
          <a:lstStyle/>
          <a:p>
            <a:pPr marL="228600" algn="ctr">
              <a:spcBef>
                <a:spcPts val="1200"/>
              </a:spcBef>
              <a:spcAft>
                <a:spcPts val="600"/>
              </a:spcAft>
            </a:pPr>
            <a:r>
              <a:rPr lang="en-US" sz="2400" b="1" dirty="0" smtClean="0">
                <a:solidFill>
                  <a:srgbClr val="6A0000"/>
                </a:solidFill>
                <a:latin typeface="+mn-lt"/>
              </a:rPr>
              <a:t>Analysis #1</a:t>
            </a:r>
          </a:p>
          <a:p>
            <a:pPr marL="228600" algn="ctr">
              <a:spcBef>
                <a:spcPts val="100"/>
              </a:spcBef>
              <a:spcAft>
                <a:spcPts val="100"/>
              </a:spcAft>
            </a:pPr>
            <a:r>
              <a:rPr lang="en-US" sz="2400" b="1" dirty="0" smtClean="0">
                <a:solidFill>
                  <a:srgbClr val="6A0000"/>
                </a:solidFill>
                <a:latin typeface="+mn-lt"/>
              </a:rPr>
              <a:t>Project Schedule Sequencing</a:t>
            </a:r>
          </a:p>
          <a:p>
            <a:pPr marL="228600" algn="ctr">
              <a:spcBef>
                <a:spcPts val="100"/>
              </a:spcBef>
              <a:spcAft>
                <a:spcPts val="100"/>
              </a:spcAft>
            </a:pPr>
            <a:endParaRPr lang="en-US" sz="2400" b="1" dirty="0" smtClean="0">
              <a:solidFill>
                <a:srgbClr val="6A0000"/>
              </a:solidFill>
              <a:latin typeface="+mn-lt"/>
            </a:endParaRPr>
          </a:p>
          <a:p>
            <a:pPr marL="228600" algn="ctr">
              <a:spcBef>
                <a:spcPts val="1200"/>
              </a:spcBef>
              <a:spcAft>
                <a:spcPts val="600"/>
              </a:spcAft>
            </a:pPr>
            <a:r>
              <a:rPr lang="en-US" sz="2400" b="1" dirty="0" smtClean="0">
                <a:solidFill>
                  <a:srgbClr val="6A0000"/>
                </a:solidFill>
                <a:latin typeface="+mn-lt"/>
              </a:rPr>
              <a:t>Analysis #2</a:t>
            </a:r>
          </a:p>
          <a:p>
            <a:pPr marL="228600" algn="ctr">
              <a:spcBef>
                <a:spcPts val="100"/>
              </a:spcBef>
              <a:spcAft>
                <a:spcPts val="100"/>
              </a:spcAft>
            </a:pPr>
            <a:r>
              <a:rPr lang="en-US" sz="2400" b="1" dirty="0" smtClean="0">
                <a:solidFill>
                  <a:srgbClr val="6A0000"/>
                </a:solidFill>
                <a:latin typeface="+mn-lt"/>
              </a:rPr>
              <a:t>Prefabricated MEP Corridor Racks</a:t>
            </a:r>
          </a:p>
        </p:txBody>
      </p:sp>
      <p:sp>
        <p:nvSpPr>
          <p:cNvPr id="17" name="Rectangle 16"/>
          <p:cNvSpPr/>
          <p:nvPr/>
        </p:nvSpPr>
        <p:spPr>
          <a:xfrm>
            <a:off x="18307049" y="1904224"/>
            <a:ext cx="5238751" cy="3049553"/>
          </a:xfrm>
          <a:prstGeom prst="rect">
            <a:avLst/>
          </a:prstGeom>
        </p:spPr>
        <p:txBody>
          <a:bodyPr wrap="square">
            <a:spAutoFit/>
          </a:bodyPr>
          <a:lstStyle/>
          <a:p>
            <a:pPr marL="228600" algn="ctr">
              <a:spcBef>
                <a:spcPts val="1200"/>
              </a:spcBef>
              <a:spcAft>
                <a:spcPts val="600"/>
              </a:spcAft>
            </a:pPr>
            <a:r>
              <a:rPr lang="en-US" sz="2400" b="1" dirty="0" smtClean="0">
                <a:solidFill>
                  <a:srgbClr val="6A0000"/>
                </a:solidFill>
                <a:latin typeface="+mn-lt"/>
              </a:rPr>
              <a:t>Analysis #3</a:t>
            </a:r>
          </a:p>
          <a:p>
            <a:pPr marL="228600" algn="ctr">
              <a:spcBef>
                <a:spcPts val="100"/>
              </a:spcBef>
              <a:spcAft>
                <a:spcPts val="100"/>
              </a:spcAft>
            </a:pPr>
            <a:r>
              <a:rPr lang="en-US" sz="2400" b="1" dirty="0" smtClean="0">
                <a:solidFill>
                  <a:srgbClr val="6A0000"/>
                </a:solidFill>
                <a:latin typeface="+mn-lt"/>
              </a:rPr>
              <a:t>Green Roof Implementation</a:t>
            </a:r>
            <a:br>
              <a:rPr lang="en-US" sz="2400" b="1" dirty="0" smtClean="0">
                <a:solidFill>
                  <a:srgbClr val="6A0000"/>
                </a:solidFill>
                <a:latin typeface="+mn-lt"/>
              </a:rPr>
            </a:br>
            <a:r>
              <a:rPr lang="en-US" sz="2400" b="1" dirty="0" smtClean="0">
                <a:solidFill>
                  <a:srgbClr val="6A0000"/>
                </a:solidFill>
                <a:latin typeface="+mn-lt"/>
              </a:rPr>
              <a:t>Structural Breadth</a:t>
            </a:r>
            <a:r>
              <a:rPr lang="en-US" sz="2400" b="1" dirty="0" smtClean="0">
                <a:solidFill>
                  <a:srgbClr val="000000"/>
                </a:solidFill>
                <a:latin typeface="+mn-lt"/>
              </a:rPr>
              <a:t/>
            </a:r>
            <a:br>
              <a:rPr lang="en-US" sz="2400" b="1" dirty="0" smtClean="0">
                <a:solidFill>
                  <a:srgbClr val="000000"/>
                </a:solidFill>
                <a:latin typeface="+mn-lt"/>
              </a:rPr>
            </a:br>
            <a:r>
              <a:rPr lang="en-US" sz="2400" b="1" dirty="0" smtClean="0">
                <a:solidFill>
                  <a:schemeClr val="accent1">
                    <a:lumMod val="75000"/>
                  </a:schemeClr>
                </a:solidFill>
                <a:latin typeface="+mn-lt"/>
              </a:rPr>
              <a:t>Acoustical Breadth</a:t>
            </a:r>
          </a:p>
          <a:p>
            <a:pPr marL="228600" algn="ctr">
              <a:spcBef>
                <a:spcPts val="100"/>
              </a:spcBef>
              <a:spcAft>
                <a:spcPts val="100"/>
              </a:spcAft>
            </a:pPr>
            <a:endParaRPr lang="en-US" sz="2400" b="1" dirty="0" smtClean="0">
              <a:solidFill>
                <a:schemeClr val="accent1">
                  <a:lumMod val="50000"/>
                </a:schemeClr>
              </a:solidFill>
              <a:latin typeface="+mn-lt"/>
            </a:endParaRPr>
          </a:p>
          <a:p>
            <a:pPr marL="228600" algn="ctr">
              <a:spcBef>
                <a:spcPts val="1200"/>
              </a:spcBef>
              <a:spcAft>
                <a:spcPts val="600"/>
              </a:spcAft>
            </a:pPr>
            <a:r>
              <a:rPr lang="en-US" sz="2400" b="1" dirty="0" smtClean="0">
                <a:solidFill>
                  <a:schemeClr val="accent1">
                    <a:lumMod val="75000"/>
                  </a:schemeClr>
                </a:solidFill>
                <a:latin typeface="+mn-lt"/>
              </a:rPr>
              <a:t>Analysis #4</a:t>
            </a:r>
          </a:p>
          <a:p>
            <a:pPr marL="228600" algn="ctr">
              <a:spcBef>
                <a:spcPts val="100"/>
              </a:spcBef>
              <a:spcAft>
                <a:spcPts val="100"/>
              </a:spcAft>
            </a:pPr>
            <a:r>
              <a:rPr lang="en-US" sz="2400" b="1" dirty="0" smtClean="0">
                <a:solidFill>
                  <a:schemeClr val="accent1">
                    <a:lumMod val="75000"/>
                  </a:schemeClr>
                </a:solidFill>
                <a:latin typeface="+mn-lt"/>
              </a:rPr>
              <a:t>Alternate Delivery Method</a:t>
            </a:r>
          </a:p>
        </p:txBody>
      </p:sp>
    </p:spTree>
    <p:extLst>
      <p:ext uri="{BB962C8B-B14F-4D97-AF65-F5344CB8AC3E}">
        <p14:creationId xmlns:p14="http://schemas.microsoft.com/office/powerpoint/2010/main" val="2130301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MEP Corridor Racks</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rgbClr val="FFCC00"/>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24951" y="1767260"/>
            <a:ext cx="9143999" cy="404469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Problem Identification</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Limited Jobsite Access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Unforeseen Delays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MEP Trades forced to increase manpower to meet schedule</a:t>
            </a:r>
            <a:endParaRPr lang="en-US" sz="2400" b="1" dirty="0" smtClean="0">
              <a:solidFill>
                <a:srgbClr val="6A0000"/>
              </a:solidFill>
              <a:latin typeface="+mn-lt"/>
            </a:endParaRPr>
          </a:p>
          <a:p>
            <a:pPr marL="297180">
              <a:spcBef>
                <a:spcPts val="1200"/>
              </a:spcBef>
              <a:spcAft>
                <a:spcPts val="600"/>
              </a:spcAft>
            </a:pPr>
            <a:r>
              <a:rPr lang="en-US" sz="2400" b="1" dirty="0" smtClean="0">
                <a:solidFill>
                  <a:srgbClr val="6A0000"/>
                </a:solidFill>
                <a:latin typeface="+mn-lt"/>
              </a:rPr>
              <a:t>Background Information</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MEP </a:t>
            </a:r>
            <a:r>
              <a:rPr lang="en-US" sz="2400" b="1" dirty="0" smtClean="0">
                <a:solidFill>
                  <a:schemeClr val="accent1">
                    <a:lumMod val="50000"/>
                  </a:schemeClr>
                </a:solidFill>
                <a:latin typeface="+mn-lt"/>
              </a:rPr>
              <a:t>Systems: Design-Build</a:t>
            </a:r>
            <a:endParaRPr lang="en-US" sz="2400" b="1" dirty="0" smtClean="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Prefabrication due to identical corridor layouts</a:t>
            </a:r>
          </a:p>
          <a:p>
            <a:pPr marL="640080" indent="-342900">
              <a:spcBef>
                <a:spcPts val="200"/>
              </a:spcBef>
              <a:spcAft>
                <a:spcPts val="200"/>
              </a:spcAft>
              <a:buFont typeface="Calibri" panose="020F0502020204030204" pitchFamily="34" charset="0"/>
              <a:buChar char=" "/>
            </a:pPr>
            <a:endParaRPr lang="en-US" sz="2400" b="1" dirty="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sp>
        <p:nvSpPr>
          <p:cNvPr id="19" name="Rectangle 18"/>
          <p:cNvSpPr/>
          <p:nvPr/>
        </p:nvSpPr>
        <p:spPr>
          <a:xfrm>
            <a:off x="18288001" y="1767260"/>
            <a:ext cx="9143999" cy="135421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Analysis Goals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Determine Feasibility 			Reduce Site Congestion</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Reduce Schedule			Potential Cost Savings</a:t>
            </a: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13402" r="12417"/>
          <a:stretch/>
        </p:blipFill>
        <p:spPr bwMode="auto">
          <a:xfrm>
            <a:off x="4307735" y="2207033"/>
            <a:ext cx="3617065" cy="4356035"/>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3909060" y="1815654"/>
            <a:ext cx="9143999" cy="9207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Key Drivers for Prefab</a:t>
            </a: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28" t="5579" r="5007" b="29807"/>
          <a:stretch/>
        </p:blipFill>
        <p:spPr bwMode="auto">
          <a:xfrm>
            <a:off x="19431000" y="3217481"/>
            <a:ext cx="6858000" cy="3335719"/>
          </a:xfrm>
          <a:prstGeom prst="rect">
            <a:avLst/>
          </a:prstGeom>
          <a:noFill/>
          <a:ln w="9525">
            <a:solidFill>
              <a:srgbClr val="6A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347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MEP Corridor Racks</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rgbClr val="FFC000"/>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6998"/>
            <a:ext cx="0" cy="22097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1" y="1767260"/>
            <a:ext cx="9143999" cy="4616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Logistics</a:t>
            </a:r>
          </a:p>
        </p:txBody>
      </p:sp>
      <p:grpSp>
        <p:nvGrpSpPr>
          <p:cNvPr id="26" name="Group 25"/>
          <p:cNvGrpSpPr/>
          <p:nvPr/>
        </p:nvGrpSpPr>
        <p:grpSpPr>
          <a:xfrm>
            <a:off x="11163299" y="1915759"/>
            <a:ext cx="4762501" cy="5094626"/>
            <a:chOff x="4162425" y="1911369"/>
            <a:chExt cx="4762501" cy="5094626"/>
          </a:xfrm>
        </p:grpSpPr>
        <p:pic>
          <p:nvPicPr>
            <p:cNvPr id="27" name="Picture 26"/>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2673"/>
            <a:stretch/>
          </p:blipFill>
          <p:spPr>
            <a:xfrm>
              <a:off x="4829175" y="1911369"/>
              <a:ext cx="2695575" cy="2884841"/>
            </a:xfrm>
            <a:prstGeom prst="rect">
              <a:avLst/>
            </a:prstGeom>
          </p:spPr>
        </p:pic>
        <p:pic>
          <p:nvPicPr>
            <p:cNvPr id="28" name="Picture 27" descr="C:\Users\gqt5013\Pictures\Untitled-1.pn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8150" y="4726739"/>
              <a:ext cx="4435512" cy="1978861"/>
            </a:xfrm>
            <a:prstGeom prst="rect">
              <a:avLst/>
            </a:prstGeom>
            <a:noFill/>
            <a:extLst/>
          </p:spPr>
        </p:pic>
        <p:sp>
          <p:nvSpPr>
            <p:cNvPr id="29" name="Rectangle 28"/>
            <p:cNvSpPr/>
            <p:nvPr/>
          </p:nvSpPr>
          <p:spPr>
            <a:xfrm>
              <a:off x="4162425" y="2839684"/>
              <a:ext cx="1855805" cy="859210"/>
            </a:xfrm>
            <a:prstGeom prst="rect">
              <a:avLst/>
            </a:prstGeom>
          </p:spPr>
          <p:txBody>
            <a:bodyPr wrap="square">
              <a:spAutoFit/>
            </a:bodyPr>
            <a:lstStyle/>
            <a:p>
              <a:pPr marL="228600">
                <a:spcBef>
                  <a:spcPts val="1200"/>
                </a:spcBef>
                <a:spcAft>
                  <a:spcPts val="600"/>
                </a:spcAft>
              </a:pPr>
              <a:r>
                <a:rPr lang="en-US" sz="2000" b="1" dirty="0" smtClean="0">
                  <a:solidFill>
                    <a:schemeClr val="accent1">
                      <a:lumMod val="50000"/>
                    </a:schemeClr>
                  </a:solidFill>
                  <a:latin typeface="+mn-lt"/>
                </a:rPr>
                <a:t>West Wing</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sp>
          <p:nvSpPr>
            <p:cNvPr id="30" name="Rectangle 29"/>
            <p:cNvSpPr/>
            <p:nvPr/>
          </p:nvSpPr>
          <p:spPr>
            <a:xfrm>
              <a:off x="7069121" y="6146785"/>
              <a:ext cx="1855805" cy="859210"/>
            </a:xfrm>
            <a:prstGeom prst="rect">
              <a:avLst/>
            </a:prstGeom>
          </p:spPr>
          <p:txBody>
            <a:bodyPr wrap="square">
              <a:spAutoFit/>
            </a:bodyPr>
            <a:lstStyle/>
            <a:p>
              <a:pPr marL="228600">
                <a:spcBef>
                  <a:spcPts val="1200"/>
                </a:spcBef>
                <a:spcAft>
                  <a:spcPts val="600"/>
                </a:spcAft>
              </a:pPr>
              <a:r>
                <a:rPr lang="en-US" sz="2000" b="1" dirty="0" smtClean="0">
                  <a:solidFill>
                    <a:schemeClr val="accent1">
                      <a:lumMod val="50000"/>
                    </a:schemeClr>
                  </a:solidFill>
                  <a:latin typeface="+mn-lt"/>
                </a:rPr>
                <a:t>East Wing</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grpSp>
      <p:grpSp>
        <p:nvGrpSpPr>
          <p:cNvPr id="2" name="Group 1"/>
          <p:cNvGrpSpPr/>
          <p:nvPr/>
        </p:nvGrpSpPr>
        <p:grpSpPr>
          <a:xfrm>
            <a:off x="3909060" y="1815654"/>
            <a:ext cx="9143999" cy="4773240"/>
            <a:chOff x="9124951" y="1767260"/>
            <a:chExt cx="9143999" cy="4773240"/>
          </a:xfrm>
        </p:grpSpPr>
        <p:sp>
          <p:nvSpPr>
            <p:cNvPr id="18" name="Rectangle 17"/>
            <p:cNvSpPr/>
            <p:nvPr/>
          </p:nvSpPr>
          <p:spPr>
            <a:xfrm>
              <a:off x="9124951" y="1767260"/>
              <a:ext cx="9143999" cy="2182649"/>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Prefabrication Warehouse Location</a:t>
              </a:r>
            </a:p>
            <a:p>
              <a:pPr marL="2926080" lvl="5"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   </a:t>
              </a:r>
              <a:r>
                <a:rPr lang="en-US" sz="2400" b="1" dirty="0" smtClean="0">
                  <a:solidFill>
                    <a:schemeClr val="accent1">
                      <a:lumMod val="50000"/>
                    </a:schemeClr>
                  </a:solidFill>
                  <a:latin typeface="+mn-lt"/>
                </a:rPr>
                <a:t>  Distance</a:t>
              </a:r>
              <a:r>
                <a:rPr lang="en-US" sz="2400" b="1" dirty="0" smtClean="0">
                  <a:solidFill>
                    <a:schemeClr val="accent1">
                      <a:lumMod val="50000"/>
                    </a:schemeClr>
                  </a:solidFill>
                  <a:latin typeface="+mn-lt"/>
                </a:rPr>
                <a:t>:</a:t>
              </a:r>
            </a:p>
            <a:p>
              <a:pPr marL="2926080" lvl="5"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  </a:t>
              </a:r>
              <a:r>
                <a:rPr lang="en-US" sz="2400" b="1" dirty="0" smtClean="0">
                  <a:solidFill>
                    <a:schemeClr val="accent1">
                      <a:lumMod val="50000"/>
                    </a:schemeClr>
                  </a:solidFill>
                  <a:latin typeface="+mn-lt"/>
                </a:rPr>
                <a:t>   </a:t>
              </a:r>
              <a:r>
                <a:rPr lang="en-US" sz="2400" b="1" dirty="0" smtClean="0">
                  <a:solidFill>
                    <a:schemeClr val="accent1">
                      <a:lumMod val="50000"/>
                    </a:schemeClr>
                  </a:solidFill>
                  <a:latin typeface="+mn-lt"/>
                </a:rPr>
                <a:t>39 Miles</a:t>
              </a:r>
              <a:endParaRPr lang="en-US" sz="2400" b="1" dirty="0" smtClean="0">
                <a:solidFill>
                  <a:srgbClr val="6A0000"/>
                </a:solidFill>
                <a:latin typeface="+mn-lt"/>
              </a:endParaRPr>
            </a:p>
            <a:p>
              <a:pPr marL="640080" indent="-342900">
                <a:spcBef>
                  <a:spcPts val="200"/>
                </a:spcBef>
                <a:spcAft>
                  <a:spcPts val="200"/>
                </a:spcAft>
                <a:buFont typeface="Calibri" panose="020F0502020204030204" pitchFamily="34" charset="0"/>
                <a:buChar char=" "/>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32" name="Picture 31"/>
            <p:cNvPicPr/>
            <p:nvPr/>
          </p:nvPicPr>
          <p:blipFill rotWithShape="1">
            <a:blip r:embed="rId6">
              <a:extLst>
                <a:ext uri="{28A0092B-C50C-407E-A947-70E740481C1C}">
                  <a14:useLocalDpi xmlns:a14="http://schemas.microsoft.com/office/drawing/2010/main" val="0"/>
                </a:ext>
              </a:extLst>
            </a:blip>
            <a:srcRect l="16987" t="2650" r="25320" b="1662"/>
            <a:stretch/>
          </p:blipFill>
          <p:spPr bwMode="auto">
            <a:xfrm>
              <a:off x="9928226" y="2362200"/>
              <a:ext cx="2450465" cy="4178300"/>
            </a:xfrm>
            <a:prstGeom prst="rect">
              <a:avLst/>
            </a:prstGeom>
            <a:ln w="19050">
              <a:solidFill>
                <a:srgbClr val="6A0000"/>
              </a:solidFill>
            </a:ln>
            <a:extLst>
              <a:ext uri="{53640926-AAD7-44D8-BBD7-CCE9431645EC}">
                <a14:shadowObscured xmlns:a14="http://schemas.microsoft.com/office/drawing/2010/main"/>
              </a:ext>
            </a:extLst>
          </p:spPr>
        </p:pic>
      </p:grpSp>
      <p:sp>
        <p:nvSpPr>
          <p:cNvPr id="34" name="Rectangle 33"/>
          <p:cNvSpPr/>
          <p:nvPr/>
        </p:nvSpPr>
        <p:spPr>
          <a:xfrm>
            <a:off x="9124951" y="1767260"/>
            <a:ext cx="9143999" cy="4616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Area of Implementation</a:t>
            </a:r>
          </a:p>
        </p:txBody>
      </p:sp>
      <p:grpSp>
        <p:nvGrpSpPr>
          <p:cNvPr id="3" name="Group 2"/>
          <p:cNvGrpSpPr/>
          <p:nvPr/>
        </p:nvGrpSpPr>
        <p:grpSpPr>
          <a:xfrm>
            <a:off x="18440400" y="2286000"/>
            <a:ext cx="4325621" cy="3751274"/>
            <a:chOff x="18772504" y="2376397"/>
            <a:chExt cx="3401695" cy="2950025"/>
          </a:xfrm>
        </p:grpSpPr>
        <p:pic>
          <p:nvPicPr>
            <p:cNvPr id="36" name="Picture 35"/>
            <p:cNvPicPr/>
            <p:nvPr/>
          </p:nvPicPr>
          <p:blipFill rotWithShape="1">
            <a:blip r:embed="rId7" cstate="print">
              <a:extLst>
                <a:ext uri="{28A0092B-C50C-407E-A947-70E740481C1C}">
                  <a14:useLocalDpi xmlns:a14="http://schemas.microsoft.com/office/drawing/2010/main" val="0"/>
                </a:ext>
              </a:extLst>
            </a:blip>
            <a:srcRect b="6719"/>
            <a:stretch/>
          </p:blipFill>
          <p:spPr bwMode="auto">
            <a:xfrm>
              <a:off x="18772504" y="2376397"/>
              <a:ext cx="3401695" cy="2950025"/>
            </a:xfrm>
            <a:prstGeom prst="rect">
              <a:avLst/>
            </a:prstGeom>
            <a:ln>
              <a:noFill/>
            </a:ln>
            <a:effectLst>
              <a:softEdge rad="112500"/>
            </a:effectLst>
            <a:extLst>
              <a:ext uri="{53640926-AAD7-44D8-BBD7-CCE9431645EC}">
                <a14:shadowObscured xmlns:a14="http://schemas.microsoft.com/office/drawing/2010/main"/>
              </a:ext>
            </a:extLst>
          </p:spPr>
        </p:pic>
        <p:cxnSp>
          <p:nvCxnSpPr>
            <p:cNvPr id="37" name="Straight Arrow Connector 36"/>
            <p:cNvCxnSpPr/>
            <p:nvPr/>
          </p:nvCxnSpPr>
          <p:spPr>
            <a:xfrm>
              <a:off x="19278600" y="3505200"/>
              <a:ext cx="342900" cy="104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2885400" y="3230574"/>
            <a:ext cx="4356100" cy="2810807"/>
            <a:chOff x="22555200" y="4264620"/>
            <a:chExt cx="3401060" cy="2194560"/>
          </a:xfrm>
        </p:grpSpPr>
        <p:pic>
          <p:nvPicPr>
            <p:cNvPr id="38" name="Picture 37"/>
            <p:cNvPicPr/>
            <p:nvPr/>
          </p:nvPicPr>
          <p:blipFill>
            <a:blip r:embed="rId8" cstate="print">
              <a:extLst>
                <a:ext uri="{28A0092B-C50C-407E-A947-70E740481C1C}">
                  <a14:useLocalDpi xmlns:a14="http://schemas.microsoft.com/office/drawing/2010/main" val="0"/>
                </a:ext>
              </a:extLst>
            </a:blip>
            <a:stretch>
              <a:fillRect/>
            </a:stretch>
          </p:blipFill>
          <p:spPr>
            <a:xfrm>
              <a:off x="22555200" y="4264620"/>
              <a:ext cx="3401060" cy="2194560"/>
            </a:xfrm>
            <a:prstGeom prst="rect">
              <a:avLst/>
            </a:prstGeom>
            <a:ln>
              <a:noFill/>
            </a:ln>
            <a:effectLst>
              <a:softEdge rad="112500"/>
            </a:effectLst>
          </p:spPr>
        </p:pic>
        <p:cxnSp>
          <p:nvCxnSpPr>
            <p:cNvPr id="39" name="Straight Arrow Connector 38"/>
            <p:cNvCxnSpPr/>
            <p:nvPr/>
          </p:nvCxnSpPr>
          <p:spPr>
            <a:xfrm>
              <a:off x="24104600" y="4414019"/>
              <a:ext cx="0" cy="266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24079200" y="6096000"/>
            <a:ext cx="1855805" cy="859210"/>
          </a:xfrm>
          <a:prstGeom prst="rect">
            <a:avLst/>
          </a:prstGeom>
        </p:spPr>
        <p:txBody>
          <a:bodyPr wrap="square">
            <a:spAutoFit/>
          </a:bodyPr>
          <a:lstStyle/>
          <a:p>
            <a:pPr marL="228600">
              <a:spcBef>
                <a:spcPts val="1200"/>
              </a:spcBef>
              <a:spcAft>
                <a:spcPts val="600"/>
              </a:spcAft>
            </a:pPr>
            <a:r>
              <a:rPr lang="en-US" sz="2000" b="1" dirty="0" smtClean="0">
                <a:solidFill>
                  <a:schemeClr val="accent1">
                    <a:lumMod val="50000"/>
                  </a:schemeClr>
                </a:solidFill>
                <a:latin typeface="+mn-lt"/>
              </a:rPr>
              <a:t>East Wing</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sp>
        <p:nvSpPr>
          <p:cNvPr id="42" name="Rectangle 41"/>
          <p:cNvSpPr/>
          <p:nvPr/>
        </p:nvSpPr>
        <p:spPr>
          <a:xfrm>
            <a:off x="19507200" y="6100390"/>
            <a:ext cx="1855805" cy="859210"/>
          </a:xfrm>
          <a:prstGeom prst="rect">
            <a:avLst/>
          </a:prstGeom>
        </p:spPr>
        <p:txBody>
          <a:bodyPr wrap="square">
            <a:spAutoFit/>
          </a:bodyPr>
          <a:lstStyle/>
          <a:p>
            <a:pPr marL="228600">
              <a:spcBef>
                <a:spcPts val="1200"/>
              </a:spcBef>
              <a:spcAft>
                <a:spcPts val="600"/>
              </a:spcAft>
            </a:pPr>
            <a:r>
              <a:rPr lang="en-US" sz="2000" b="1" dirty="0" smtClean="0">
                <a:solidFill>
                  <a:schemeClr val="accent1">
                    <a:lumMod val="50000"/>
                  </a:schemeClr>
                </a:solidFill>
                <a:latin typeface="+mn-lt"/>
              </a:rPr>
              <a:t>West Wing</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sp>
        <p:nvSpPr>
          <p:cNvPr id="33" name="TextBox 32"/>
          <p:cNvSpPr txBox="1"/>
          <p:nvPr/>
        </p:nvSpPr>
        <p:spPr bwMode="auto">
          <a:xfrm>
            <a:off x="4231481" y="6570027"/>
            <a:ext cx="4548187" cy="265113"/>
          </a:xfrm>
          <a:prstGeom prst="rect">
            <a:avLst/>
          </a:prstGeom>
          <a:noFill/>
          <a:ln>
            <a:noFill/>
          </a:ln>
        </p:spPr>
        <p:txBody>
          <a:bodyPr>
            <a:spAutoFit/>
          </a:bodyPr>
          <a:lstStyle/>
          <a:p>
            <a:pPr algn="ctr">
              <a:defRPr/>
            </a:pPr>
            <a:r>
              <a:rPr lang="en-US" sz="1100" i="1" dirty="0">
                <a:latin typeface="+mn-lt"/>
                <a:cs typeface="+mn-cs"/>
              </a:rPr>
              <a:t>Image Courtesy of </a:t>
            </a:r>
            <a:r>
              <a:rPr lang="en-US" sz="1100" i="1" dirty="0" smtClean="0">
                <a:latin typeface="+mn-lt"/>
                <a:cs typeface="+mn-cs"/>
              </a:rPr>
              <a:t>Google Maps</a:t>
            </a:r>
            <a:endParaRPr lang="en-US" sz="1100" i="1" dirty="0">
              <a:latin typeface="+mn-lt"/>
              <a:cs typeface="+mn-cs"/>
            </a:endParaRPr>
          </a:p>
        </p:txBody>
      </p:sp>
    </p:spTree>
    <p:extLst>
      <p:ext uri="{BB962C8B-B14F-4D97-AF65-F5344CB8AC3E}">
        <p14:creationId xmlns:p14="http://schemas.microsoft.com/office/powerpoint/2010/main" val="4246296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MEP Corridor Racks</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86200" y="1810355"/>
            <a:ext cx="5238751" cy="4124206"/>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Design Criteria</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Floor to Floor </a:t>
            </a:r>
            <a:r>
              <a:rPr lang="en-US" sz="2400" b="1" dirty="0" err="1" smtClean="0">
                <a:solidFill>
                  <a:schemeClr val="accent1">
                    <a:lumMod val="50000"/>
                  </a:schemeClr>
                </a:solidFill>
                <a:latin typeface="+mn-lt"/>
              </a:rPr>
              <a:t>Ht</a:t>
            </a:r>
            <a:r>
              <a:rPr lang="en-US" sz="2400" b="1" dirty="0" smtClean="0">
                <a:solidFill>
                  <a:schemeClr val="accent1">
                    <a:lumMod val="50000"/>
                  </a:schemeClr>
                </a:solidFill>
                <a:latin typeface="+mn-lt"/>
              </a:rPr>
              <a:t>: 11’-6”</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Floor to Ceiling </a:t>
            </a:r>
            <a:r>
              <a:rPr lang="en-US" sz="2400" b="1" dirty="0" err="1" smtClean="0">
                <a:solidFill>
                  <a:schemeClr val="accent1">
                    <a:lumMod val="50000"/>
                  </a:schemeClr>
                </a:solidFill>
                <a:latin typeface="+mn-lt"/>
              </a:rPr>
              <a:t>Ht</a:t>
            </a:r>
            <a:r>
              <a:rPr lang="en-US" sz="2400" b="1" dirty="0" smtClean="0">
                <a:solidFill>
                  <a:schemeClr val="accent1">
                    <a:lumMod val="50000"/>
                  </a:schemeClr>
                </a:solidFill>
                <a:latin typeface="+mn-lt"/>
              </a:rPr>
              <a:t>: 8’-6”</a:t>
            </a:r>
          </a:p>
          <a:p>
            <a:pPr marL="571500" indent="-342900">
              <a:spcBef>
                <a:spcPts val="200"/>
              </a:spcBef>
              <a:spcAft>
                <a:spcPts val="200"/>
              </a:spcAft>
              <a:buFont typeface="Calibri" panose="020F0502020204030204" pitchFamily="34" charset="0"/>
              <a:buChar char=" "/>
            </a:pPr>
            <a:endParaRPr lang="en-US" sz="2400" b="1" dirty="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r>
              <a:rPr lang="en-US" sz="2400" b="1" dirty="0" smtClean="0">
                <a:solidFill>
                  <a:srgbClr val="6A0000"/>
                </a:solidFill>
                <a:latin typeface="+mn-lt"/>
              </a:rPr>
              <a:t>Corridor Rack:</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Width: 6’ max</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Height: 2’-6” </a:t>
            </a:r>
            <a:r>
              <a:rPr lang="en-US" sz="2000" b="1" dirty="0" smtClean="0">
                <a:solidFill>
                  <a:schemeClr val="accent1">
                    <a:lumMod val="50000"/>
                  </a:schemeClr>
                </a:solidFill>
                <a:latin typeface="+mn-lt"/>
              </a:rPr>
              <a:t>(6” clearance)</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Length: 10’</a:t>
            </a:r>
            <a:r>
              <a:rPr lang="en-US" sz="2000" b="1" dirty="0" smtClean="0">
                <a:solidFill>
                  <a:schemeClr val="accent1">
                    <a:lumMod val="50000"/>
                  </a:schemeClr>
                </a:solidFill>
                <a:latin typeface="+mn-lt"/>
              </a:rPr>
              <a:t>*</a:t>
            </a:r>
            <a:endParaRPr lang="en-US" sz="2400" b="1" dirty="0" smtClean="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r>
              <a:rPr lang="en-US" sz="1600" b="1" dirty="0" smtClean="0">
                <a:solidFill>
                  <a:schemeClr val="accent1">
                    <a:lumMod val="50000"/>
                  </a:schemeClr>
                </a:solidFill>
                <a:latin typeface="+mn-lt"/>
              </a:rPr>
              <a:t>*Lengths be adjusted to different lengths if necessary (under professional design)</a:t>
            </a:r>
          </a:p>
        </p:txBody>
      </p:sp>
      <p:pic>
        <p:nvPicPr>
          <p:cNvPr id="23" name="Picture 22"/>
          <p:cNvPicPr/>
          <p:nvPr/>
        </p:nvPicPr>
        <p:blipFill>
          <a:blip r:embed="rId4">
            <a:extLst>
              <a:ext uri="{28A0092B-C50C-407E-A947-70E740481C1C}">
                <a14:useLocalDpi xmlns:a14="http://schemas.microsoft.com/office/drawing/2010/main" val="0"/>
              </a:ext>
            </a:extLst>
          </a:blip>
          <a:stretch>
            <a:fillRect/>
          </a:stretch>
        </p:blipFill>
        <p:spPr>
          <a:xfrm>
            <a:off x="10744200" y="2092545"/>
            <a:ext cx="7086600" cy="4384455"/>
          </a:xfrm>
          <a:prstGeom prst="rect">
            <a:avLst/>
          </a:prstGeom>
        </p:spPr>
      </p:pic>
      <p:pic>
        <p:nvPicPr>
          <p:cNvPr id="24" name="Picture 23"/>
          <p:cNvPicPr/>
          <p:nvPr/>
        </p:nvPicPr>
        <p:blipFill rotWithShape="1">
          <a:blip r:embed="rId5">
            <a:extLst>
              <a:ext uri="{28A0092B-C50C-407E-A947-70E740481C1C}">
                <a14:useLocalDpi xmlns:a14="http://schemas.microsoft.com/office/drawing/2010/main" val="0"/>
              </a:ext>
            </a:extLst>
          </a:blip>
          <a:srcRect t="5167"/>
          <a:stretch/>
        </p:blipFill>
        <p:spPr bwMode="auto">
          <a:xfrm>
            <a:off x="20193000" y="1952942"/>
            <a:ext cx="5935980" cy="2971800"/>
          </a:xfrm>
          <a:prstGeom prst="rect">
            <a:avLst/>
          </a:prstGeom>
          <a:ln>
            <a:noFill/>
          </a:ln>
          <a:extLst>
            <a:ext uri="{53640926-AAD7-44D8-BBD7-CCE9431645EC}">
              <a14:shadowObscured xmlns:a14="http://schemas.microsoft.com/office/drawing/2010/main"/>
            </a:ext>
          </a:extLst>
        </p:spPr>
      </p:pic>
      <p:pic>
        <p:nvPicPr>
          <p:cNvPr id="3073" name="Pictur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264" r="28713" b="10730"/>
          <a:stretch/>
        </p:blipFill>
        <p:spPr bwMode="auto">
          <a:xfrm>
            <a:off x="21945600" y="4869983"/>
            <a:ext cx="2743201"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9124951" y="1767260"/>
            <a:ext cx="9143999" cy="4616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Sample Design</a:t>
            </a:r>
          </a:p>
        </p:txBody>
      </p:sp>
    </p:spTree>
    <p:extLst>
      <p:ext uri="{BB962C8B-B14F-4D97-AF65-F5344CB8AC3E}">
        <p14:creationId xmlns:p14="http://schemas.microsoft.com/office/powerpoint/2010/main" val="4108487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MEP Corridor Racks</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24951" y="1767260"/>
            <a:ext cx="9143999" cy="4298613"/>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Schedule Savings</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Critical Path</a:t>
            </a:r>
          </a:p>
          <a:p>
            <a:pPr marL="571500" indent="-342900">
              <a:spcBef>
                <a:spcPts val="200"/>
              </a:spcBef>
              <a:spcAft>
                <a:spcPts val="200"/>
              </a:spcAft>
              <a:buFont typeface="Calibri" panose="020F0502020204030204" pitchFamily="34" charset="0"/>
              <a:buChar char=" "/>
            </a:pPr>
            <a:endParaRPr lang="en-US" sz="2400" b="1" dirty="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endParaRPr lang="en-US" sz="2400" b="1" dirty="0" smtClean="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endParaRPr lang="en-US" sz="2400" b="1" dirty="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endParaRPr lang="en-US" sz="2400" b="1" dirty="0" smtClean="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endParaRPr lang="en-US" sz="2400" b="1" dirty="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r>
              <a:rPr lang="en-US" sz="2400" b="1" dirty="0">
                <a:solidFill>
                  <a:schemeClr val="accent1">
                    <a:lumMod val="50000"/>
                  </a:schemeClr>
                </a:solidFill>
                <a:latin typeface="+mn-lt"/>
              </a:rPr>
              <a:t>25% reduction in </a:t>
            </a:r>
            <a:r>
              <a:rPr lang="en-US" sz="2400" b="1" dirty="0" smtClean="0">
                <a:solidFill>
                  <a:schemeClr val="accent1">
                    <a:lumMod val="50000"/>
                  </a:schemeClr>
                </a:solidFill>
                <a:latin typeface="+mn-lt"/>
              </a:rPr>
              <a:t>labor duration </a:t>
            </a:r>
            <a:endParaRPr lang="en-US" sz="2400" b="1" dirty="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1.5 Days for each trade per floor</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Total Duration Reduction: 6.25 Days (approx. 1 Week)</a:t>
            </a:r>
            <a:endParaRPr lang="en-US" sz="2400" b="1" dirty="0" smtClean="0">
              <a:solidFill>
                <a:schemeClr val="accent1">
                  <a:lumMod val="50000"/>
                </a:schemeClr>
              </a:solidFill>
              <a:latin typeface="+mn-lt"/>
            </a:endParaRPr>
          </a:p>
        </p:txBody>
      </p:sp>
      <p:grpSp>
        <p:nvGrpSpPr>
          <p:cNvPr id="42" name="Group 41"/>
          <p:cNvGrpSpPr/>
          <p:nvPr/>
        </p:nvGrpSpPr>
        <p:grpSpPr>
          <a:xfrm>
            <a:off x="18225838" y="1741562"/>
            <a:ext cx="9143999" cy="3994112"/>
            <a:chOff x="18225838" y="1741562"/>
            <a:chExt cx="9143999" cy="3994112"/>
          </a:xfrm>
        </p:grpSpPr>
        <p:grpSp>
          <p:nvGrpSpPr>
            <p:cNvPr id="43" name="Group 42"/>
            <p:cNvGrpSpPr/>
            <p:nvPr/>
          </p:nvGrpSpPr>
          <p:grpSpPr>
            <a:xfrm>
              <a:off x="18225838" y="1741562"/>
              <a:ext cx="9143999" cy="3990836"/>
              <a:chOff x="18225838" y="1741562"/>
              <a:chExt cx="9143999" cy="3990836"/>
            </a:xfrm>
          </p:grpSpPr>
          <p:sp>
            <p:nvSpPr>
              <p:cNvPr id="44" name="Rectangle 43"/>
              <p:cNvSpPr/>
              <p:nvPr/>
            </p:nvSpPr>
            <p:spPr>
              <a:xfrm>
                <a:off x="18225838" y="1741562"/>
                <a:ext cx="9143999" cy="3990836"/>
              </a:xfrm>
              <a:prstGeom prst="rect">
                <a:avLst/>
              </a:prstGeom>
            </p:spPr>
            <p:txBody>
              <a:bodyPr wrap="square">
                <a:spAutoFit/>
              </a:bodyPr>
              <a:lstStyle/>
              <a:p>
                <a:pPr marL="297180">
                  <a:spcBef>
                    <a:spcPts val="100"/>
                  </a:spcBef>
                  <a:spcAft>
                    <a:spcPts val="100"/>
                  </a:spcAft>
                </a:pPr>
                <a:r>
                  <a:rPr lang="en-US" sz="2400" b="1" dirty="0" smtClean="0">
                    <a:solidFill>
                      <a:srgbClr val="6A0000"/>
                    </a:solidFill>
                    <a:latin typeface="+mn-lt"/>
                  </a:rPr>
                  <a:t>Analysis Implications</a:t>
                </a:r>
                <a:endParaRPr lang="en-US" sz="2400" b="1" dirty="0">
                  <a:solidFill>
                    <a:srgbClr val="6A0000"/>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r>
                  <a:rPr lang="en-US" sz="2800" b="1" dirty="0" smtClean="0">
                    <a:solidFill>
                      <a:schemeClr val="accent1">
                        <a:lumMod val="50000"/>
                      </a:schemeClr>
                    </a:solidFill>
                    <a:latin typeface="+mn-lt"/>
                  </a:rPr>
                  <a:t>Cost				Schedule</a:t>
                </a:r>
              </a:p>
              <a:p>
                <a:pPr marL="640080" indent="-342900">
                  <a:spcBef>
                    <a:spcPts val="100"/>
                  </a:spcBef>
                  <a:spcAft>
                    <a:spcPts val="100"/>
                  </a:spcAft>
                  <a:buFont typeface="Calibri" panose="020F0502020204030204" pitchFamily="34" charset="0"/>
                  <a:buChar char=" "/>
                </a:pPr>
                <a:endParaRPr lang="en-US" sz="28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r>
                  <a:rPr lang="en-US" sz="2800" b="1" dirty="0" smtClean="0">
                    <a:solidFill>
                      <a:schemeClr val="accent1">
                        <a:lumMod val="50000"/>
                      </a:schemeClr>
                    </a:solidFill>
                    <a:latin typeface="+mn-lt"/>
                  </a:rPr>
                  <a:t>Quality				Safety</a:t>
                </a: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grpSp>
            <p:nvGrpSpPr>
              <p:cNvPr id="45" name="Group 44"/>
              <p:cNvGrpSpPr/>
              <p:nvPr/>
            </p:nvGrpSpPr>
            <p:grpSpPr>
              <a:xfrm>
                <a:off x="20421600" y="2514601"/>
                <a:ext cx="5257800" cy="3207986"/>
                <a:chOff x="20421600" y="2514601"/>
                <a:chExt cx="5257800" cy="3207986"/>
              </a:xfrm>
            </p:grpSpPr>
            <p:sp>
              <p:nvSpPr>
                <p:cNvPr id="46" name="Down Arrow 45"/>
                <p:cNvSpPr/>
                <p:nvPr/>
              </p:nvSpPr>
              <p:spPr>
                <a:xfrm>
                  <a:off x="20421600" y="2514601"/>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0800000">
                  <a:off x="20421600" y="4382833"/>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24688800" y="2526634"/>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Down Arrow 49"/>
            <p:cNvSpPr/>
            <p:nvPr/>
          </p:nvSpPr>
          <p:spPr>
            <a:xfrm rot="10800000">
              <a:off x="24688800" y="4395920"/>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3886200" y="1810355"/>
            <a:ext cx="5238751" cy="4616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Cost Savings</a:t>
            </a:r>
            <a:endParaRPr lang="en-US" sz="2400" b="1" dirty="0" smtClean="0">
              <a:solidFill>
                <a:srgbClr val="6A0000"/>
              </a:solidFill>
              <a:latin typeface="+mn-lt"/>
            </a:endParaRPr>
          </a:p>
        </p:txBody>
      </p:sp>
      <p:graphicFrame>
        <p:nvGraphicFramePr>
          <p:cNvPr id="28" name="Table 27"/>
          <p:cNvGraphicFramePr>
            <a:graphicFrameLocks noGrp="1"/>
          </p:cNvGraphicFramePr>
          <p:nvPr>
            <p:extLst>
              <p:ext uri="{D42A27DB-BD31-4B8C-83A1-F6EECF244321}">
                <p14:modId xmlns:p14="http://schemas.microsoft.com/office/powerpoint/2010/main" val="437508528"/>
              </p:ext>
            </p:extLst>
          </p:nvPr>
        </p:nvGraphicFramePr>
        <p:xfrm>
          <a:off x="10792341" y="2727960"/>
          <a:ext cx="5847318" cy="1920240"/>
        </p:xfrm>
        <a:graphic>
          <a:graphicData uri="http://schemas.openxmlformats.org/drawingml/2006/table">
            <a:tbl>
              <a:tblPr firstRow="1" bandRow="1">
                <a:tableStyleId>{5C22544A-7EE6-4342-B048-85BDC9FD1C3A}</a:tableStyleId>
              </a:tblPr>
              <a:tblGrid>
                <a:gridCol w="4280709"/>
                <a:gridCol w="1566609"/>
              </a:tblGrid>
              <a:tr h="640080">
                <a:tc>
                  <a:txBody>
                    <a:bodyPr/>
                    <a:lstStyle/>
                    <a:p>
                      <a:pPr algn="ctr"/>
                      <a:r>
                        <a:rPr lang="en-US" sz="2400" dirty="0" smtClean="0">
                          <a:solidFill>
                            <a:schemeClr val="accent1">
                              <a:lumMod val="50000"/>
                            </a:schemeClr>
                          </a:solidFill>
                        </a:rPr>
                        <a:t>Original Corridor Work Duration</a:t>
                      </a:r>
                      <a:endParaRPr lang="en-US" sz="24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400" b="0" dirty="0" smtClean="0">
                          <a:solidFill>
                            <a:schemeClr val="accent1">
                              <a:lumMod val="50000"/>
                            </a:schemeClr>
                          </a:solidFill>
                        </a:rPr>
                        <a:t>25 days</a:t>
                      </a:r>
                      <a:endParaRPr lang="en-US" sz="2400" b="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40080">
                <a:tc>
                  <a:txBody>
                    <a:bodyPr/>
                    <a:lstStyle/>
                    <a:p>
                      <a:pPr algn="ctr"/>
                      <a:r>
                        <a:rPr lang="en-US" sz="2400" b="1" dirty="0" smtClean="0">
                          <a:solidFill>
                            <a:schemeClr val="accent1">
                              <a:lumMod val="50000"/>
                            </a:schemeClr>
                          </a:solidFill>
                        </a:rPr>
                        <a:t>Prefab</a:t>
                      </a:r>
                      <a:r>
                        <a:rPr lang="en-US" sz="2400" b="1" baseline="0" dirty="0" smtClean="0">
                          <a:solidFill>
                            <a:schemeClr val="accent1">
                              <a:lumMod val="50000"/>
                            </a:schemeClr>
                          </a:solidFill>
                        </a:rPr>
                        <a:t> Corridor Rack Duration</a:t>
                      </a:r>
                      <a:endParaRPr lang="en-US" sz="24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accent1">
                              <a:lumMod val="50000"/>
                            </a:schemeClr>
                          </a:solidFill>
                        </a:rPr>
                        <a:t>18.75 days</a:t>
                      </a:r>
                      <a:endParaRPr lang="en-US" sz="2400" b="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pPr algn="ctr"/>
                      <a:r>
                        <a:rPr lang="en-US" sz="2400" b="1" dirty="0" smtClean="0">
                          <a:solidFill>
                            <a:schemeClr val="bg1"/>
                          </a:solidFill>
                        </a:rPr>
                        <a:t>Total Reduction</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c>
                  <a:txBody>
                    <a:bodyPr/>
                    <a:lstStyle/>
                    <a:p>
                      <a:pPr algn="ctr"/>
                      <a:r>
                        <a:rPr lang="en-US" sz="2400" b="1" dirty="0" smtClean="0">
                          <a:solidFill>
                            <a:schemeClr val="bg1"/>
                          </a:solidFill>
                        </a:rPr>
                        <a:t>6.25 days</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653142764"/>
              </p:ext>
            </p:extLst>
          </p:nvPr>
        </p:nvGraphicFramePr>
        <p:xfrm>
          <a:off x="4267200" y="2773680"/>
          <a:ext cx="4495800" cy="2286000"/>
        </p:xfrm>
        <a:graphic>
          <a:graphicData uri="http://schemas.openxmlformats.org/drawingml/2006/table">
            <a:tbl>
              <a:tblPr firstRow="1" bandRow="1">
                <a:tableStyleId>{5C22544A-7EE6-4342-B048-85BDC9FD1C3A}</a:tableStyleId>
              </a:tblPr>
              <a:tblGrid>
                <a:gridCol w="2743200"/>
                <a:gridCol w="1752600"/>
              </a:tblGrid>
              <a:tr h="640080">
                <a:tc>
                  <a:txBody>
                    <a:bodyPr/>
                    <a:lstStyle/>
                    <a:p>
                      <a:pPr algn="ctr"/>
                      <a:r>
                        <a:rPr lang="en-US" sz="2400" dirty="0" smtClean="0">
                          <a:solidFill>
                            <a:schemeClr val="bg1"/>
                          </a:solidFill>
                        </a:rPr>
                        <a:t>GC Cost Savings</a:t>
                      </a:r>
                      <a:endParaRPr lang="en-US"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c>
                  <a:txBody>
                    <a:bodyPr/>
                    <a:lstStyle/>
                    <a:p>
                      <a:pPr algn="ctr"/>
                      <a:r>
                        <a:rPr lang="en-US" sz="2400" dirty="0" smtClean="0">
                          <a:solidFill>
                            <a:schemeClr val="bg1"/>
                          </a:solidFill>
                        </a:rPr>
                        <a:t>$14,257</a:t>
                      </a:r>
                      <a:endParaRPr lang="en-US" sz="2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r>
              <a:tr h="365760">
                <a:tc>
                  <a:txBody>
                    <a:bodyPr/>
                    <a:lstStyle/>
                    <a:p>
                      <a:pPr algn="ctr"/>
                      <a:r>
                        <a:rPr lang="en-US" sz="2000" b="0" dirty="0" smtClean="0">
                          <a:solidFill>
                            <a:schemeClr val="accent1">
                              <a:lumMod val="50000"/>
                            </a:schemeClr>
                          </a:solidFill>
                        </a:rPr>
                        <a:t>Labor Savings/Day</a:t>
                      </a:r>
                      <a:endParaRPr lang="en-US" sz="2000" b="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smtClean="0">
                          <a:solidFill>
                            <a:schemeClr val="accent1">
                              <a:lumMod val="50000"/>
                            </a:schemeClr>
                          </a:solidFill>
                        </a:rPr>
                        <a:t>$3,340*</a:t>
                      </a:r>
                      <a:endParaRPr lang="en-US" sz="2000" b="0" dirty="0">
                        <a:solidFill>
                          <a:schemeClr val="accent1">
                            <a:lumMod val="50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320">
                <a:tc gridSpan="2">
                  <a:txBody>
                    <a:bodyPr/>
                    <a:lstStyle/>
                    <a:p>
                      <a:pPr algn="r"/>
                      <a:r>
                        <a:rPr lang="en-US" sz="1600" b="0" dirty="0" smtClean="0">
                          <a:solidFill>
                            <a:schemeClr val="accent1">
                              <a:lumMod val="50000"/>
                            </a:schemeClr>
                          </a:solidFill>
                        </a:rPr>
                        <a:t>*Assume 5 laborers per each trade</a:t>
                      </a:r>
                      <a:endParaRPr lang="en-US" sz="16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914400">
                <a:tc>
                  <a:txBody>
                    <a:bodyPr/>
                    <a:lstStyle/>
                    <a:p>
                      <a:pPr algn="ctr"/>
                      <a:r>
                        <a:rPr lang="en-US" sz="2400" b="1" dirty="0" smtClean="0">
                          <a:solidFill>
                            <a:schemeClr val="bg1"/>
                          </a:solidFill>
                        </a:rPr>
                        <a:t>Total Potential Labor Savings</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c>
                  <a:txBody>
                    <a:bodyPr/>
                    <a:lstStyle/>
                    <a:p>
                      <a:pPr algn="ctr"/>
                      <a:r>
                        <a:rPr lang="en-US" sz="2400" b="1" dirty="0" smtClean="0">
                          <a:solidFill>
                            <a:schemeClr val="bg1"/>
                          </a:solidFill>
                        </a:rPr>
                        <a:t>$20,875</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r>
            </a:tbl>
          </a:graphicData>
        </a:graphic>
      </p:graphicFrame>
    </p:spTree>
    <p:extLst>
      <p:ext uri="{BB962C8B-B14F-4D97-AF65-F5344CB8AC3E}">
        <p14:creationId xmlns:p14="http://schemas.microsoft.com/office/powerpoint/2010/main" val="3615806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Green Roof Implementation</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rgbClr val="FFCC00"/>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124951" y="1759694"/>
            <a:ext cx="9143999" cy="5855449"/>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Problem Identification</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Very few sustainable VE efforts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Decisions made only to lower initial capital costs  </a:t>
            </a:r>
          </a:p>
          <a:p>
            <a:pPr marL="297180">
              <a:spcBef>
                <a:spcPts val="1200"/>
              </a:spcBef>
              <a:spcAft>
                <a:spcPts val="600"/>
              </a:spcAft>
            </a:pPr>
            <a:r>
              <a:rPr lang="en-US" sz="2400" b="1" dirty="0" smtClean="0">
                <a:solidFill>
                  <a:srgbClr val="6A0000"/>
                </a:solidFill>
                <a:latin typeface="+mn-lt"/>
              </a:rPr>
              <a:t>Background Information</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Concrete Roof Deck to EPDM Roof</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No LEED accreditation</a:t>
            </a:r>
            <a:endParaRPr lang="en-US" sz="2400" b="1" dirty="0">
              <a:solidFill>
                <a:schemeClr val="accent1">
                  <a:lumMod val="50000"/>
                </a:schemeClr>
              </a:solidFill>
              <a:latin typeface="+mn-lt"/>
            </a:endParaRPr>
          </a:p>
          <a:p>
            <a:pPr marL="297180">
              <a:spcBef>
                <a:spcPts val="1200"/>
              </a:spcBef>
              <a:spcAft>
                <a:spcPts val="600"/>
              </a:spcAft>
            </a:pPr>
            <a:r>
              <a:rPr lang="en-US" sz="2400" b="1" dirty="0" smtClean="0">
                <a:solidFill>
                  <a:srgbClr val="6A0000"/>
                </a:solidFill>
                <a:latin typeface="+mn-lt"/>
              </a:rPr>
              <a:t>Analysis Goals</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Increase quality of project</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Provide cost savings over life of project</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 </a:t>
            </a:r>
            <a:endParaRPr lang="en-US" sz="2400" b="1" dirty="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400" b="1" dirty="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23" name="Picture 22"/>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889720" y="1775527"/>
            <a:ext cx="2951480" cy="3001010"/>
          </a:xfrm>
          <a:prstGeom prst="rect">
            <a:avLst/>
          </a:prstGeom>
          <a:ln w="19050">
            <a:noFill/>
          </a:ln>
          <a:extLst>
            <a:ext uri="{53640926-AAD7-44D8-BBD7-CCE9431645EC}">
              <a14:shadowObscured xmlns:a14="http://schemas.microsoft.com/office/drawing/2010/main"/>
            </a:ext>
          </a:extLst>
        </p:spPr>
      </p:pic>
      <p:pic>
        <p:nvPicPr>
          <p:cNvPr id="24" name="Picture 23"/>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88200" y="4590962"/>
            <a:ext cx="5943600" cy="2121535"/>
          </a:xfrm>
          <a:prstGeom prst="rect">
            <a:avLst/>
          </a:prstGeom>
        </p:spPr>
      </p:pic>
      <p:sp>
        <p:nvSpPr>
          <p:cNvPr id="20" name="TextBox 19"/>
          <p:cNvSpPr txBox="1"/>
          <p:nvPr/>
        </p:nvSpPr>
        <p:spPr bwMode="auto">
          <a:xfrm>
            <a:off x="4231481" y="5297487"/>
            <a:ext cx="4548187" cy="265113"/>
          </a:xfrm>
          <a:prstGeom prst="rect">
            <a:avLst/>
          </a:prstGeom>
          <a:noFill/>
          <a:ln>
            <a:noFill/>
          </a:ln>
        </p:spPr>
        <p:txBody>
          <a:bodyPr>
            <a:spAutoFit/>
          </a:bodyPr>
          <a:lstStyle/>
          <a:p>
            <a:pPr algn="ctr">
              <a:defRPr/>
            </a:pPr>
            <a:r>
              <a:rPr lang="en-US" sz="1100" i="1" dirty="0">
                <a:latin typeface="+mn-lt"/>
                <a:cs typeface="+mn-cs"/>
              </a:rPr>
              <a:t>Image Courtesy </a:t>
            </a:r>
            <a:r>
              <a:rPr lang="en-US" sz="1100" i="1" dirty="0" smtClean="0">
                <a:latin typeface="+mn-lt"/>
                <a:cs typeface="+mn-cs"/>
              </a:rPr>
              <a:t>of </a:t>
            </a:r>
            <a:r>
              <a:rPr lang="en-US" sz="1100" i="1" dirty="0" err="1" smtClean="0">
                <a:latin typeface="+mn-lt"/>
                <a:cs typeface="+mn-cs"/>
              </a:rPr>
              <a:t>Hydrotech</a:t>
            </a:r>
            <a:r>
              <a:rPr lang="en-US" sz="1100" i="1" dirty="0" smtClean="0">
                <a:latin typeface="+mn-lt"/>
                <a:cs typeface="+mn-cs"/>
              </a:rPr>
              <a:t> USA</a:t>
            </a:r>
            <a:endParaRPr lang="en-US" sz="1100" i="1" dirty="0">
              <a:latin typeface="+mn-lt"/>
              <a:cs typeface="+mn-cs"/>
            </a:endParaRPr>
          </a:p>
        </p:txBody>
      </p:sp>
      <p:pic>
        <p:nvPicPr>
          <p:cNvPr id="1026" name="Picture 2" descr="http://ww1.prweb.com/prfiles/2009/11/17/106761/GT15HydrotechGardenTra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0861" y="2971895"/>
            <a:ext cx="4289426" cy="22097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49373" y="2602468"/>
            <a:ext cx="4152483" cy="369332"/>
          </a:xfrm>
          <a:prstGeom prst="rect">
            <a:avLst/>
          </a:prstGeom>
        </p:spPr>
        <p:txBody>
          <a:bodyPr wrap="none">
            <a:spAutoFit/>
          </a:bodyPr>
          <a:lstStyle/>
          <a:p>
            <a:pPr marL="297180">
              <a:spcBef>
                <a:spcPts val="200"/>
              </a:spcBef>
              <a:spcAft>
                <a:spcPts val="200"/>
              </a:spcAft>
            </a:pPr>
            <a:r>
              <a:rPr lang="en-US" sz="1800" b="1" dirty="0" err="1" smtClean="0">
                <a:solidFill>
                  <a:schemeClr val="accent1">
                    <a:lumMod val="50000"/>
                  </a:schemeClr>
                </a:solidFill>
              </a:rPr>
              <a:t>Hydrotech</a:t>
            </a:r>
            <a:r>
              <a:rPr lang="en-US" sz="1800" b="1" dirty="0" smtClean="0">
                <a:solidFill>
                  <a:schemeClr val="accent1">
                    <a:lumMod val="50000"/>
                  </a:schemeClr>
                </a:solidFill>
              </a:rPr>
              <a:t>® </a:t>
            </a:r>
            <a:r>
              <a:rPr lang="en-US" sz="1800" b="1" dirty="0" smtClean="0">
                <a:solidFill>
                  <a:schemeClr val="accent1">
                    <a:lumMod val="50000"/>
                  </a:schemeClr>
                </a:solidFill>
              </a:rPr>
              <a:t>Garden Tray Module</a:t>
            </a:r>
            <a:endParaRPr lang="en-US" sz="1800" b="1" dirty="0">
              <a:solidFill>
                <a:schemeClr val="accent1">
                  <a:lumMod val="50000"/>
                </a:schemeClr>
              </a:solidFill>
            </a:endParaRPr>
          </a:p>
        </p:txBody>
      </p:sp>
      <p:sp>
        <p:nvSpPr>
          <p:cNvPr id="25" name="Rectangle 24"/>
          <p:cNvSpPr/>
          <p:nvPr/>
        </p:nvSpPr>
        <p:spPr>
          <a:xfrm>
            <a:off x="18225838" y="1741562"/>
            <a:ext cx="9143999" cy="1774845"/>
          </a:xfrm>
          <a:prstGeom prst="rect">
            <a:avLst/>
          </a:prstGeom>
        </p:spPr>
        <p:txBody>
          <a:bodyPr wrap="square">
            <a:spAutoFit/>
          </a:bodyPr>
          <a:lstStyle/>
          <a:p>
            <a:pPr marL="297180">
              <a:spcBef>
                <a:spcPts val="1200"/>
              </a:spcBef>
              <a:spcAft>
                <a:spcPts val="600"/>
              </a:spcAft>
            </a:pPr>
            <a:r>
              <a:rPr lang="en-US" sz="2400" b="1" dirty="0" smtClean="0">
                <a:solidFill>
                  <a:srgbClr val="6A0000"/>
                </a:solidFill>
                <a:latin typeface="+mn-lt"/>
              </a:rPr>
              <a:t>Green Roof Design</a:t>
            </a:r>
          </a:p>
          <a:p>
            <a:pPr marL="297180">
              <a:spcBef>
                <a:spcPts val="200"/>
              </a:spcBef>
              <a:spcAft>
                <a:spcPts val="200"/>
              </a:spcAft>
            </a:pPr>
            <a:r>
              <a:rPr lang="en-US" sz="2400" b="1" dirty="0" smtClean="0">
                <a:solidFill>
                  <a:schemeClr val="accent1">
                    <a:lumMod val="50000"/>
                  </a:schemeClr>
                </a:solidFill>
                <a:latin typeface="+mn-lt"/>
              </a:rPr>
              <a:t>Extensive System</a:t>
            </a:r>
          </a:p>
          <a:p>
            <a:pPr marL="297180">
              <a:spcBef>
                <a:spcPts val="200"/>
              </a:spcBef>
              <a:spcAft>
                <a:spcPts val="200"/>
              </a:spcAft>
            </a:pPr>
            <a:r>
              <a:rPr lang="en-US" sz="2400" b="1" dirty="0" smtClean="0">
                <a:solidFill>
                  <a:schemeClr val="accent1">
                    <a:lumMod val="50000"/>
                  </a:schemeClr>
                </a:solidFill>
                <a:latin typeface="+mn-lt"/>
              </a:rPr>
              <a:t>Total Roof Area: 17,000 SF</a:t>
            </a:r>
          </a:p>
          <a:p>
            <a:pPr marL="297180">
              <a:spcBef>
                <a:spcPts val="200"/>
              </a:spcBef>
              <a:spcAft>
                <a:spcPts val="200"/>
              </a:spcAft>
            </a:pPr>
            <a:r>
              <a:rPr lang="en-US" sz="2400" b="1" dirty="0" smtClean="0">
                <a:solidFill>
                  <a:schemeClr val="accent1">
                    <a:lumMod val="50000"/>
                  </a:schemeClr>
                </a:solidFill>
                <a:latin typeface="+mn-lt"/>
              </a:rPr>
              <a:t>Green Roof Area: 9,500 SF</a:t>
            </a:r>
          </a:p>
        </p:txBody>
      </p:sp>
      <p:sp>
        <p:nvSpPr>
          <p:cNvPr id="22" name="Rectangle 21"/>
          <p:cNvSpPr/>
          <p:nvPr/>
        </p:nvSpPr>
        <p:spPr>
          <a:xfrm>
            <a:off x="24460200" y="6000690"/>
            <a:ext cx="1855805" cy="400110"/>
          </a:xfrm>
          <a:prstGeom prst="rect">
            <a:avLst/>
          </a:prstGeom>
        </p:spPr>
        <p:txBody>
          <a:bodyPr wrap="square">
            <a:spAutoFit/>
          </a:bodyPr>
          <a:lstStyle/>
          <a:p>
            <a:pPr marL="228600">
              <a:spcBef>
                <a:spcPts val="1200"/>
              </a:spcBef>
              <a:spcAft>
                <a:spcPts val="600"/>
              </a:spcAft>
            </a:pPr>
            <a:r>
              <a:rPr lang="en-US" sz="2000" b="1" dirty="0" smtClean="0">
                <a:solidFill>
                  <a:schemeClr val="accent1">
                    <a:lumMod val="50000"/>
                  </a:schemeClr>
                </a:solidFill>
                <a:latin typeface="+mn-lt"/>
              </a:rPr>
              <a:t>East Wing</a:t>
            </a:r>
            <a:endParaRPr lang="en-US" sz="2400" b="1" dirty="0" smtClean="0">
              <a:solidFill>
                <a:schemeClr val="accent1">
                  <a:lumMod val="50000"/>
                </a:schemeClr>
              </a:solidFill>
              <a:latin typeface="+mn-lt"/>
            </a:endParaRPr>
          </a:p>
        </p:txBody>
      </p:sp>
      <p:sp>
        <p:nvSpPr>
          <p:cNvPr id="26" name="Rectangle 25"/>
          <p:cNvSpPr/>
          <p:nvPr/>
        </p:nvSpPr>
        <p:spPr>
          <a:xfrm>
            <a:off x="24404167" y="3181290"/>
            <a:ext cx="1855805" cy="400110"/>
          </a:xfrm>
          <a:prstGeom prst="rect">
            <a:avLst/>
          </a:prstGeom>
        </p:spPr>
        <p:txBody>
          <a:bodyPr wrap="square">
            <a:spAutoFit/>
          </a:bodyPr>
          <a:lstStyle/>
          <a:p>
            <a:pPr marL="228600">
              <a:spcBef>
                <a:spcPts val="1200"/>
              </a:spcBef>
              <a:spcAft>
                <a:spcPts val="600"/>
              </a:spcAft>
            </a:pPr>
            <a:r>
              <a:rPr lang="en-US" sz="2000" b="1" dirty="0" smtClean="0">
                <a:solidFill>
                  <a:schemeClr val="accent1">
                    <a:lumMod val="50000"/>
                  </a:schemeClr>
                </a:solidFill>
                <a:latin typeface="+mn-lt"/>
              </a:rPr>
              <a:t>West Wing</a:t>
            </a:r>
            <a:endParaRPr lang="en-US" sz="2400" b="1" dirty="0" smtClean="0">
              <a:solidFill>
                <a:schemeClr val="accent1">
                  <a:lumMod val="50000"/>
                </a:schemeClr>
              </a:solidFill>
              <a:latin typeface="+mn-lt"/>
            </a:endParaRPr>
          </a:p>
        </p:txBody>
      </p:sp>
    </p:spTree>
    <p:extLst>
      <p:ext uri="{BB962C8B-B14F-4D97-AF65-F5344CB8AC3E}">
        <p14:creationId xmlns:p14="http://schemas.microsoft.com/office/powerpoint/2010/main" val="3904880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2453"/>
          <a:stretch/>
        </p:blipFill>
        <p:spPr>
          <a:xfrm>
            <a:off x="14424802" y="2000250"/>
            <a:ext cx="3482198" cy="4358442"/>
          </a:xfrm>
          <a:prstGeom prst="rect">
            <a:avLst/>
          </a:prstGeom>
        </p:spPr>
      </p:pic>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Green Roof Implementation</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6998"/>
            <a:ext cx="0" cy="24383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24951" y="1746979"/>
            <a:ext cx="9143999" cy="9207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Structural Analysis</a:t>
            </a:r>
          </a:p>
          <a:p>
            <a:pPr marL="297180">
              <a:spcBef>
                <a:spcPts val="100"/>
              </a:spcBef>
              <a:spcAft>
                <a:spcPts val="100"/>
              </a:spcAft>
            </a:pPr>
            <a:endParaRPr lang="en-US" sz="2400" b="1" dirty="0">
              <a:solidFill>
                <a:schemeClr val="accent1">
                  <a:lumMod val="50000"/>
                </a:schemeClr>
              </a:solidFill>
              <a:latin typeface="+mn-lt"/>
            </a:endParaRPr>
          </a:p>
        </p:txBody>
      </p:sp>
      <p:pic>
        <p:nvPicPr>
          <p:cNvPr id="25" name="Picture 24"/>
          <p:cNvPicPr/>
          <p:nvPr/>
        </p:nvPicPr>
        <p:blipFill>
          <a:blip r:embed="rId5" cstate="print">
            <a:extLst>
              <a:ext uri="{28A0092B-C50C-407E-A947-70E740481C1C}">
                <a14:useLocalDpi xmlns:a14="http://schemas.microsoft.com/office/drawing/2010/main" val="0"/>
              </a:ext>
            </a:extLst>
          </a:blip>
          <a:stretch>
            <a:fillRect/>
          </a:stretch>
        </p:blipFill>
        <p:spPr>
          <a:xfrm rot="10800000">
            <a:off x="4267200" y="2469867"/>
            <a:ext cx="4419600" cy="3314700"/>
          </a:xfrm>
          <a:prstGeom prst="rect">
            <a:avLst/>
          </a:prstGeom>
          <a:ln w="19050" cap="sq">
            <a:solidFill>
              <a:srgbClr val="6A0000"/>
            </a:solidFill>
            <a:miter lim="800000"/>
          </a:ln>
          <a:effectLst>
            <a:outerShdw blurRad="57150" dist="50800" dir="2700000" algn="tl" rotWithShape="0">
              <a:srgbClr val="000000">
                <a:alpha val="40000"/>
              </a:srgbClr>
            </a:outerShdw>
          </a:effectLst>
        </p:spPr>
      </p:pic>
      <p:graphicFrame>
        <p:nvGraphicFramePr>
          <p:cNvPr id="20" name="Table 19"/>
          <p:cNvGraphicFramePr>
            <a:graphicFrameLocks noGrp="1"/>
          </p:cNvGraphicFramePr>
          <p:nvPr>
            <p:extLst>
              <p:ext uri="{D42A27DB-BD31-4B8C-83A1-F6EECF244321}">
                <p14:modId xmlns:p14="http://schemas.microsoft.com/office/powerpoint/2010/main" val="1905496186"/>
              </p:ext>
            </p:extLst>
          </p:nvPr>
        </p:nvGraphicFramePr>
        <p:xfrm>
          <a:off x="9410700" y="3015996"/>
          <a:ext cx="4495482" cy="1822704"/>
        </p:xfrm>
        <a:graphic>
          <a:graphicData uri="http://schemas.openxmlformats.org/drawingml/2006/table">
            <a:tbl>
              <a:tblPr firstRow="1" firstCol="1" bandRow="1"/>
              <a:tblGrid>
                <a:gridCol w="1853882"/>
                <a:gridCol w="1008253"/>
                <a:gridCol w="1633347"/>
              </a:tblGrid>
              <a:tr h="190500">
                <a:tc>
                  <a:txBody>
                    <a:bodyPr/>
                    <a:lstStyle/>
                    <a:p>
                      <a:pPr marL="0" marR="0" algn="ctr">
                        <a:lnSpc>
                          <a:spcPct val="115000"/>
                        </a:lnSpc>
                        <a:spcBef>
                          <a:spcPts val="0"/>
                        </a:spcBef>
                        <a:spcAft>
                          <a:spcPts val="0"/>
                        </a:spcAft>
                      </a:pPr>
                      <a:r>
                        <a:rPr lang="en-US" sz="24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Description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4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EPDM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4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Green </a:t>
                      </a:r>
                      <a:r>
                        <a:rPr lang="en-US"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Roof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137160">
                <a:tc>
                  <a:txBody>
                    <a:bodyPr/>
                    <a:lstStyle/>
                    <a:p>
                      <a:pPr marL="0" marR="0" algn="ctr">
                        <a:lnSpc>
                          <a:spcPct val="115000"/>
                        </a:lnSpc>
                        <a:spcBef>
                          <a:spcPts val="0"/>
                        </a:spcBef>
                        <a:spcAft>
                          <a:spcPts val="0"/>
                        </a:spcAft>
                      </a:pPr>
                      <a:r>
                        <a:rPr lang="en-US" sz="200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Dead Load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 </a:t>
                      </a:r>
                      <a:r>
                        <a:rPr lang="en-US"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 </a:t>
                      </a:r>
                      <a:r>
                        <a:rPr lang="en-US"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b="1"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Roof Live Load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 </a:t>
                      </a:r>
                      <a:r>
                        <a:rPr lang="en-US"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 </a:t>
                      </a:r>
                      <a:r>
                        <a:rPr lang="en-US"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Snow Load</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23.1 </a:t>
                      </a:r>
                      <a:r>
                        <a:rPr lang="en-US"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23.1 </a:t>
                      </a:r>
                      <a:r>
                        <a:rPr lang="en-US"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Load Difference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 </a:t>
                      </a:r>
                      <a:r>
                        <a:rPr lang="en-US" sz="2000" b="1"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psf</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84828114"/>
              </p:ext>
            </p:extLst>
          </p:nvPr>
        </p:nvGraphicFramePr>
        <p:xfrm>
          <a:off x="18947028" y="2036802"/>
          <a:ext cx="5855484" cy="2743200"/>
        </p:xfrm>
        <a:graphic>
          <a:graphicData uri="http://schemas.openxmlformats.org/drawingml/2006/table">
            <a:tbl>
              <a:tblPr firstRow="1" bandRow="1">
                <a:tableStyleId>{5C22544A-7EE6-4342-B048-85BDC9FD1C3A}</a:tableStyleId>
              </a:tblPr>
              <a:tblGrid>
                <a:gridCol w="3162110"/>
                <a:gridCol w="730335"/>
                <a:gridCol w="1963039"/>
              </a:tblGrid>
              <a:tr h="370840">
                <a:tc>
                  <a:txBody>
                    <a:bodyPr/>
                    <a:lstStyle/>
                    <a:p>
                      <a:pPr marL="0" indent="0" algn="l">
                        <a:spcBef>
                          <a:spcPts val="2400"/>
                        </a:spcBef>
                        <a:spcAft>
                          <a:spcPts val="2400"/>
                        </a:spcAft>
                        <a:buFont typeface="Calibri" panose="020F0502020204030204" pitchFamily="34" charset="0"/>
                        <a:buNone/>
                      </a:pPr>
                      <a:r>
                        <a:rPr lang="en-US" sz="2800" b="1" dirty="0" smtClean="0">
                          <a:solidFill>
                            <a:schemeClr val="accent1">
                              <a:lumMod val="50000"/>
                            </a:schemeClr>
                          </a:solidFill>
                          <a:latin typeface="+mn-lt"/>
                        </a:rPr>
                        <a:t>Existing </a:t>
                      </a:r>
                      <a:r>
                        <a:rPr lang="en-US" sz="2800" b="1" dirty="0" smtClean="0">
                          <a:solidFill>
                            <a:schemeClr val="accent1">
                              <a:lumMod val="50000"/>
                            </a:schemeClr>
                          </a:solidFill>
                          <a:latin typeface="+mn-lt"/>
                        </a:rPr>
                        <a:t>Roof </a:t>
                      </a:r>
                      <a:r>
                        <a:rPr lang="en-US" sz="2800" b="1" dirty="0" smtClean="0">
                          <a:solidFill>
                            <a:schemeClr val="accent1">
                              <a:lumMod val="50000"/>
                            </a:schemeClr>
                          </a:solidFill>
                          <a:latin typeface="+mn-lt"/>
                        </a:rPr>
                        <a:t>Deck</a:t>
                      </a:r>
                      <a:endParaRPr lang="en-US" sz="2800" b="1" dirty="0" smtClean="0">
                        <a:solidFill>
                          <a:srgbClr val="00990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5400" b="1" dirty="0" smtClean="0">
                          <a:solidFill>
                            <a:srgbClr val="009900"/>
                          </a:solidFill>
                          <a:latin typeface="+mn-lt"/>
                          <a:sym typeface="Wingdings"/>
                        </a:rPr>
                        <a:t></a:t>
                      </a:r>
                      <a:endParaRPr lang="en-US" sz="5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solidFill>
                          <a:srgbClr val="0099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US" sz="2800" b="1" dirty="0" smtClean="0">
                          <a:solidFill>
                            <a:schemeClr val="accent1">
                              <a:lumMod val="50000"/>
                            </a:schemeClr>
                          </a:solidFill>
                        </a:rPr>
                        <a:t>Metal Wall Panels</a:t>
                      </a:r>
                      <a:endParaRPr lang="en-US" sz="2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400" b="1" dirty="0" smtClean="0">
                          <a:solidFill>
                            <a:srgbClr val="009900"/>
                          </a:solidFill>
                          <a:latin typeface="+mn-lt"/>
                          <a:sym typeface="Wingdings"/>
                        </a:rPr>
                        <a:t></a:t>
                      </a:r>
                      <a:endParaRPr lang="en-US" sz="5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5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accent1">
                              <a:lumMod val="50000"/>
                            </a:schemeClr>
                          </a:solidFill>
                          <a:latin typeface="+mn-lt"/>
                        </a:rPr>
                        <a:t>Existing Foundation</a:t>
                      </a:r>
                      <a:endParaRPr lang="en-US" sz="2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400" b="1" dirty="0" smtClean="0">
                          <a:solidFill>
                            <a:srgbClr val="009900"/>
                          </a:solidFill>
                          <a:latin typeface="+mn-lt"/>
                          <a:sym typeface="Wingdings"/>
                        </a:rPr>
                        <a:t></a:t>
                      </a:r>
                      <a:endParaRPr lang="en-US" sz="5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5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3" name="Rectangle 32"/>
          <p:cNvSpPr/>
          <p:nvPr/>
        </p:nvSpPr>
        <p:spPr>
          <a:xfrm>
            <a:off x="18288001" y="1779751"/>
            <a:ext cx="9143999" cy="9207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Results</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pic>
        <p:nvPicPr>
          <p:cNvPr id="21" name="Picture 20" descr="G:\07 - Research\Analysis 3 - Green Roof\Appendix XX - Design Criteria\Design Criteria_Page_2.png"/>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22624" r="50287" b="68439"/>
          <a:stretch/>
        </p:blipFill>
        <p:spPr bwMode="auto">
          <a:xfrm>
            <a:off x="23305168" y="2432332"/>
            <a:ext cx="3295650" cy="768068"/>
          </a:xfrm>
          <a:prstGeom prst="rect">
            <a:avLst/>
          </a:prstGeom>
          <a:noFill/>
          <a:ln>
            <a:noFill/>
          </a:ln>
        </p:spPr>
      </p:pic>
      <p:pic>
        <p:nvPicPr>
          <p:cNvPr id="22" name="Picture 21" descr="E:\07 - Research\Analysis 3 - Green Roof\Strucutral Analysis\S3-1a.pn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2400" y="3591381"/>
            <a:ext cx="3942390" cy="2504619"/>
          </a:xfrm>
          <a:prstGeom prst="rect">
            <a:avLst/>
          </a:prstGeom>
          <a:noFill/>
          <a:ln>
            <a:noFill/>
          </a:ln>
        </p:spPr>
      </p:pic>
    </p:spTree>
    <p:extLst>
      <p:ext uri="{BB962C8B-B14F-4D97-AF65-F5344CB8AC3E}">
        <p14:creationId xmlns:p14="http://schemas.microsoft.com/office/powerpoint/2010/main" val="1502572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smtClean="0">
                <a:solidFill>
                  <a:schemeClr val="bg1"/>
                </a:solidFill>
                <a:latin typeface="+mj-lt"/>
              </a:rPr>
              <a:t>Gjon Tomaj</a:t>
            </a: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Green Roof Implementation</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9124951" y="1767260"/>
            <a:ext cx="9143999" cy="4616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Cost Analysis</a:t>
            </a:r>
          </a:p>
        </p:txBody>
      </p:sp>
      <p:sp>
        <p:nvSpPr>
          <p:cNvPr id="31" name="Rectangle 30"/>
          <p:cNvSpPr/>
          <p:nvPr/>
        </p:nvSpPr>
        <p:spPr>
          <a:xfrm>
            <a:off x="3886200" y="1810355"/>
            <a:ext cx="5238751" cy="4616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Schedule Savings</a:t>
            </a:r>
          </a:p>
        </p:txBody>
      </p:sp>
      <p:grpSp>
        <p:nvGrpSpPr>
          <p:cNvPr id="2" name="Group 1"/>
          <p:cNvGrpSpPr/>
          <p:nvPr/>
        </p:nvGrpSpPr>
        <p:grpSpPr>
          <a:xfrm>
            <a:off x="18249901" y="1789688"/>
            <a:ext cx="9143999" cy="3990836"/>
            <a:chOff x="18249901" y="1741562"/>
            <a:chExt cx="9143999" cy="3990836"/>
          </a:xfrm>
        </p:grpSpPr>
        <p:grpSp>
          <p:nvGrpSpPr>
            <p:cNvPr id="22" name="Group 21"/>
            <p:cNvGrpSpPr/>
            <p:nvPr/>
          </p:nvGrpSpPr>
          <p:grpSpPr>
            <a:xfrm>
              <a:off x="18249901" y="1741562"/>
              <a:ext cx="9143999" cy="3990836"/>
              <a:chOff x="18249901" y="1741562"/>
              <a:chExt cx="9143999" cy="3990836"/>
            </a:xfrm>
          </p:grpSpPr>
          <p:sp>
            <p:nvSpPr>
              <p:cNvPr id="26" name="Rectangle 25"/>
              <p:cNvSpPr/>
              <p:nvPr/>
            </p:nvSpPr>
            <p:spPr>
              <a:xfrm>
                <a:off x="18249901" y="1741562"/>
                <a:ext cx="9143999" cy="3990836"/>
              </a:xfrm>
              <a:prstGeom prst="rect">
                <a:avLst/>
              </a:prstGeom>
            </p:spPr>
            <p:txBody>
              <a:bodyPr wrap="square">
                <a:spAutoFit/>
              </a:bodyPr>
              <a:lstStyle/>
              <a:p>
                <a:pPr marL="297180">
                  <a:spcBef>
                    <a:spcPts val="100"/>
                  </a:spcBef>
                  <a:spcAft>
                    <a:spcPts val="100"/>
                  </a:spcAft>
                </a:pPr>
                <a:r>
                  <a:rPr lang="en-US" sz="2400" b="1" dirty="0" smtClean="0">
                    <a:solidFill>
                      <a:srgbClr val="6A0000"/>
                    </a:solidFill>
                    <a:latin typeface="+mn-lt"/>
                  </a:rPr>
                  <a:t>Analysis Implications</a:t>
                </a:r>
                <a:endParaRPr lang="en-US" sz="2400" b="1" dirty="0">
                  <a:solidFill>
                    <a:srgbClr val="6A0000"/>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r>
                  <a:rPr lang="en-US" sz="2800" b="1" dirty="0" smtClean="0">
                    <a:solidFill>
                      <a:schemeClr val="accent1">
                        <a:lumMod val="50000"/>
                      </a:schemeClr>
                    </a:solidFill>
                    <a:latin typeface="+mn-lt"/>
                  </a:rPr>
                  <a:t>Cost				Schedule</a:t>
                </a:r>
              </a:p>
              <a:p>
                <a:pPr marL="640080" indent="-342900">
                  <a:spcBef>
                    <a:spcPts val="100"/>
                  </a:spcBef>
                  <a:spcAft>
                    <a:spcPts val="100"/>
                  </a:spcAft>
                  <a:buFont typeface="Calibri" panose="020F0502020204030204" pitchFamily="34" charset="0"/>
                  <a:buChar char=" "/>
                </a:pPr>
                <a:endParaRPr lang="en-US" sz="28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r>
                  <a:rPr lang="en-US" sz="2800" b="1" dirty="0" smtClean="0">
                    <a:solidFill>
                      <a:schemeClr val="accent1">
                        <a:lumMod val="50000"/>
                      </a:schemeClr>
                    </a:solidFill>
                    <a:latin typeface="+mn-lt"/>
                  </a:rPr>
                  <a:t>Quality				Safety</a:t>
                </a: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grpSp>
            <p:nvGrpSpPr>
              <p:cNvPr id="27" name="Group 26"/>
              <p:cNvGrpSpPr/>
              <p:nvPr/>
            </p:nvGrpSpPr>
            <p:grpSpPr>
              <a:xfrm>
                <a:off x="20421600" y="2514601"/>
                <a:ext cx="990600" cy="3207986"/>
                <a:chOff x="20421600" y="2514601"/>
                <a:chExt cx="990600" cy="3207986"/>
              </a:xfrm>
            </p:grpSpPr>
            <p:sp>
              <p:nvSpPr>
                <p:cNvPr id="28" name="Down Arrow 27"/>
                <p:cNvSpPr/>
                <p:nvPr/>
              </p:nvSpPr>
              <p:spPr>
                <a:xfrm rot="10800000">
                  <a:off x="20421600" y="2514601"/>
                  <a:ext cx="990600" cy="1339754"/>
                </a:xfrm>
                <a:prstGeom prst="downArrow">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rot="10800000">
                  <a:off x="20421600" y="4382833"/>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2" name="Rectangle 31"/>
            <p:cNvSpPr/>
            <p:nvPr/>
          </p:nvSpPr>
          <p:spPr>
            <a:xfrm>
              <a:off x="24917400" y="4911191"/>
              <a:ext cx="533400" cy="3057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4917400" y="3094235"/>
              <a:ext cx="533400" cy="3057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8" name="Table 17"/>
          <p:cNvGraphicFramePr>
            <a:graphicFrameLocks noGrp="1"/>
          </p:cNvGraphicFramePr>
          <p:nvPr>
            <p:extLst>
              <p:ext uri="{D42A27DB-BD31-4B8C-83A1-F6EECF244321}">
                <p14:modId xmlns:p14="http://schemas.microsoft.com/office/powerpoint/2010/main" val="2459298267"/>
              </p:ext>
            </p:extLst>
          </p:nvPr>
        </p:nvGraphicFramePr>
        <p:xfrm>
          <a:off x="12110974" y="1847850"/>
          <a:ext cx="4957826" cy="4696968"/>
        </p:xfrm>
        <a:graphic>
          <a:graphicData uri="http://schemas.openxmlformats.org/drawingml/2006/table">
            <a:tbl>
              <a:tblPr firstRow="1" firstCol="1" bandRow="1"/>
              <a:tblGrid>
                <a:gridCol w="2164969"/>
                <a:gridCol w="1159510"/>
                <a:gridCol w="1633347"/>
              </a:tblGrid>
              <a:tr h="190500">
                <a:tc>
                  <a:txBody>
                    <a:bodyPr/>
                    <a:lstStyle/>
                    <a:p>
                      <a:pPr marL="0" marR="0" algn="ctr">
                        <a:lnSpc>
                          <a:spcPct val="115000"/>
                        </a:lnSpc>
                        <a:spcBef>
                          <a:spcPts val="0"/>
                        </a:spcBef>
                        <a:spcAft>
                          <a:spcPts val="0"/>
                        </a:spcAft>
                      </a:pPr>
                      <a:r>
                        <a:rPr lang="en-US"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EPDM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4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Green </a:t>
                      </a:r>
                      <a:r>
                        <a:rPr lang="en-US"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Roof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$279,870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$378,272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$279,870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$123,143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$559,740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$397,915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 Difference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$161,825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Initial Cost Diff.</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$119,102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7160">
                <a:tc>
                  <a:txBody>
                    <a:bodyPr/>
                    <a:lstStyle/>
                    <a:p>
                      <a:pPr marL="0" marR="0" algn="ctr">
                        <a:lnSpc>
                          <a:spcPct val="115000"/>
                        </a:lnSpc>
                        <a:spcBef>
                          <a:spcPts val="0"/>
                        </a:spcBef>
                        <a:spcAft>
                          <a:spcPts val="0"/>
                        </a:spcAft>
                      </a:pPr>
                      <a:r>
                        <a:rPr lang="en-US"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TOTAL SAVINGS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0000"/>
                    </a:solidFill>
                  </a:tcPr>
                </a:tc>
                <a:tc gridSpan="2">
                  <a:txBody>
                    <a:bodyPr/>
                    <a:lstStyle/>
                    <a:p>
                      <a:pPr marL="0" marR="0" algn="ctr">
                        <a:lnSpc>
                          <a:spcPct val="115000"/>
                        </a:lnSpc>
                        <a:spcBef>
                          <a:spcPts val="0"/>
                        </a:spcBef>
                        <a:spcAft>
                          <a:spcPts val="0"/>
                        </a:spcAft>
                      </a:pPr>
                      <a:r>
                        <a:rPr lang="en-US"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$42,723</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0000"/>
                    </a:solidFill>
                  </a:tcPr>
                </a:tc>
                <a:tc hMerge="1">
                  <a:txBody>
                    <a:bodyPr/>
                    <a:lstStyle/>
                    <a:p>
                      <a:endParaRPr lang="en-US"/>
                    </a:p>
                  </a:txBody>
                  <a:tcPr/>
                </a:tc>
              </a:tr>
            </a:tbl>
          </a:graphicData>
        </a:graphic>
      </p:graphicFrame>
      <p:sp>
        <p:nvSpPr>
          <p:cNvPr id="35" name="Rectangle 34"/>
          <p:cNvSpPr/>
          <p:nvPr/>
        </p:nvSpPr>
        <p:spPr>
          <a:xfrm>
            <a:off x="9182100" y="2258040"/>
            <a:ext cx="9163049" cy="2913618"/>
          </a:xfrm>
          <a:prstGeom prst="rect">
            <a:avLst/>
          </a:prstGeom>
        </p:spPr>
        <p:txBody>
          <a:bodyPr wrap="square">
            <a:spAutoFit/>
          </a:bodyPr>
          <a:lstStyle/>
          <a:p>
            <a:pPr marL="228600">
              <a:spcBef>
                <a:spcPts val="200"/>
              </a:spcBef>
              <a:spcAft>
                <a:spcPts val="200"/>
              </a:spcAft>
            </a:pPr>
            <a:r>
              <a:rPr lang="en-US" sz="2000" b="1" dirty="0" smtClean="0">
                <a:solidFill>
                  <a:schemeClr val="accent1">
                    <a:lumMod val="50000"/>
                  </a:schemeClr>
                </a:solidFill>
                <a:latin typeface="+mn-lt"/>
              </a:rPr>
              <a:t>EPMD Lifespan:</a:t>
            </a:r>
          </a:p>
          <a:p>
            <a:pPr marL="228600">
              <a:spcBef>
                <a:spcPts val="200"/>
              </a:spcBef>
              <a:spcAft>
                <a:spcPts val="200"/>
              </a:spcAft>
            </a:pPr>
            <a:r>
              <a:rPr lang="en-US" sz="2000" dirty="0" smtClean="0">
                <a:latin typeface="+mn-lt"/>
              </a:rPr>
              <a:t>18 Years</a:t>
            </a:r>
          </a:p>
          <a:p>
            <a:pPr marL="228600">
              <a:spcBef>
                <a:spcPts val="200"/>
              </a:spcBef>
              <a:spcAft>
                <a:spcPts val="200"/>
              </a:spcAft>
            </a:pPr>
            <a:endParaRPr lang="en-US" sz="2000" dirty="0">
              <a:solidFill>
                <a:schemeClr val="accent1">
                  <a:lumMod val="50000"/>
                </a:schemeClr>
              </a:solidFill>
              <a:latin typeface="+mn-lt"/>
            </a:endParaRPr>
          </a:p>
          <a:p>
            <a:pPr marL="228600">
              <a:spcBef>
                <a:spcPts val="200"/>
              </a:spcBef>
              <a:spcAft>
                <a:spcPts val="200"/>
              </a:spcAft>
            </a:pPr>
            <a:r>
              <a:rPr lang="en-US" sz="2000" b="1" dirty="0" smtClean="0">
                <a:solidFill>
                  <a:schemeClr val="accent1">
                    <a:lumMod val="50000"/>
                  </a:schemeClr>
                </a:solidFill>
                <a:latin typeface="+mn-lt"/>
              </a:rPr>
              <a:t>Green Roof Lifespan</a:t>
            </a:r>
            <a:r>
              <a:rPr lang="en-US" sz="2000" dirty="0" smtClean="0">
                <a:solidFill>
                  <a:schemeClr val="accent1">
                    <a:lumMod val="50000"/>
                  </a:schemeClr>
                </a:solidFill>
                <a:latin typeface="+mn-lt"/>
              </a:rPr>
              <a:t>:</a:t>
            </a:r>
          </a:p>
          <a:p>
            <a:pPr marL="228600">
              <a:spcBef>
                <a:spcPts val="200"/>
              </a:spcBef>
              <a:spcAft>
                <a:spcPts val="200"/>
              </a:spcAft>
            </a:pPr>
            <a:r>
              <a:rPr lang="en-US" sz="2000" dirty="0" smtClean="0">
                <a:latin typeface="+mn-lt"/>
              </a:rPr>
              <a:t>39+ years</a:t>
            </a:r>
          </a:p>
          <a:p>
            <a:pPr marL="228600">
              <a:spcBef>
                <a:spcPts val="200"/>
              </a:spcBef>
              <a:spcAft>
                <a:spcPts val="200"/>
              </a:spcAft>
            </a:pPr>
            <a:endParaRPr lang="en-US" sz="2000" dirty="0" smtClean="0">
              <a:solidFill>
                <a:schemeClr val="accent1">
                  <a:lumMod val="50000"/>
                </a:schemeClr>
              </a:solidFill>
              <a:latin typeface="+mn-lt"/>
            </a:endParaRPr>
          </a:p>
          <a:p>
            <a:pPr marL="228600">
              <a:spcBef>
                <a:spcPts val="200"/>
              </a:spcBef>
              <a:spcAft>
                <a:spcPts val="200"/>
              </a:spcAft>
            </a:pPr>
            <a:r>
              <a:rPr lang="en-US" sz="2000" dirty="0" smtClean="0">
                <a:latin typeface="+mn-lt"/>
              </a:rPr>
              <a:t>Tax Credit:</a:t>
            </a:r>
            <a:r>
              <a:rPr lang="en-US" sz="2000" dirty="0">
                <a:latin typeface="+mn-lt"/>
              </a:rPr>
              <a:t> </a:t>
            </a:r>
            <a:r>
              <a:rPr lang="en-US" sz="2000" dirty="0" smtClean="0">
                <a:latin typeface="+mn-lt"/>
              </a:rPr>
              <a:t>25% of cost </a:t>
            </a:r>
          </a:p>
          <a:p>
            <a:pPr marL="228600">
              <a:spcBef>
                <a:spcPts val="200"/>
              </a:spcBef>
              <a:spcAft>
                <a:spcPts val="200"/>
              </a:spcAft>
            </a:pPr>
            <a:r>
              <a:rPr lang="en-US" sz="2000" dirty="0" smtClean="0">
                <a:latin typeface="+mn-lt"/>
              </a:rPr>
              <a:t>for 6 years</a:t>
            </a:r>
          </a:p>
        </p:txBody>
      </p:sp>
      <p:graphicFrame>
        <p:nvGraphicFramePr>
          <p:cNvPr id="37" name="Table 36"/>
          <p:cNvGraphicFramePr>
            <a:graphicFrameLocks noGrp="1"/>
          </p:cNvGraphicFramePr>
          <p:nvPr>
            <p:extLst>
              <p:ext uri="{D42A27DB-BD31-4B8C-83A1-F6EECF244321}">
                <p14:modId xmlns:p14="http://schemas.microsoft.com/office/powerpoint/2010/main" val="225585253"/>
              </p:ext>
            </p:extLst>
          </p:nvPr>
        </p:nvGraphicFramePr>
        <p:xfrm>
          <a:off x="4074287" y="3441192"/>
          <a:ext cx="4957826" cy="1929384"/>
        </p:xfrm>
        <a:graphic>
          <a:graphicData uri="http://schemas.openxmlformats.org/drawingml/2006/table">
            <a:tbl>
              <a:tblPr firstRow="1" firstCol="1" bandRow="1"/>
              <a:tblGrid>
                <a:gridCol w="2164969"/>
                <a:gridCol w="2792857"/>
              </a:tblGrid>
              <a:tr h="137160">
                <a:tc>
                  <a:txBody>
                    <a:bodyPr/>
                    <a:lstStyle/>
                    <a:p>
                      <a:pPr marL="0" marR="0" algn="ctr">
                        <a:lnSpc>
                          <a:spcPct val="115000"/>
                        </a:lnSpc>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Green Roof</a:t>
                      </a:r>
                      <a:endParaRPr lang="en-US" sz="2400" b="1"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9,500 SF</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EPDM</a:t>
                      </a:r>
                    </a:p>
                    <a:p>
                      <a:pPr marL="0" marR="0" algn="ctr">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7,500 SF</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marL="0" marR="0" algn="ctr">
                        <a:lnSpc>
                          <a:spcPct val="115000"/>
                        </a:lnSpc>
                        <a:spcBef>
                          <a:spcPts val="0"/>
                        </a:spcBef>
                        <a:spcAft>
                          <a:spcPts val="0"/>
                        </a:spcAft>
                      </a:pPr>
                      <a:r>
                        <a:rPr lang="en-US" sz="2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a:t>
                      </a:r>
                      <a:r>
                        <a:rPr lang="en-US" sz="24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Duration</a:t>
                      </a:r>
                      <a:endParaRPr lang="en-US" sz="2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0000"/>
                    </a:solidFill>
                  </a:tcPr>
                </a:tc>
                <a:tc>
                  <a:txBody>
                    <a:bodyPr/>
                    <a:lstStyle/>
                    <a:p>
                      <a:pPr marL="0" marR="0" algn="ctr">
                        <a:lnSpc>
                          <a:spcPct val="115000"/>
                        </a:lnSpc>
                        <a:spcBef>
                          <a:spcPts val="0"/>
                        </a:spcBef>
                        <a:spcAft>
                          <a:spcPts val="0"/>
                        </a:spcAft>
                      </a:pPr>
                      <a:r>
                        <a:rPr lang="en-US" sz="2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a:t>
                      </a:r>
                      <a:r>
                        <a:rPr lang="en-US" sz="24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Days </a:t>
                      </a: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(per wing)</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0000"/>
                    </a:solid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658052342"/>
              </p:ext>
            </p:extLst>
          </p:nvPr>
        </p:nvGraphicFramePr>
        <p:xfrm>
          <a:off x="4089590" y="2604261"/>
          <a:ext cx="4927219" cy="457200"/>
        </p:xfrm>
        <a:graphic>
          <a:graphicData uri="http://schemas.openxmlformats.org/drawingml/2006/table">
            <a:tbl>
              <a:tblPr firstRow="1" firstCol="1" bandRow="1"/>
              <a:tblGrid>
                <a:gridCol w="2698813"/>
                <a:gridCol w="2228406"/>
              </a:tblGrid>
              <a:tr h="457200">
                <a:tc>
                  <a:txBody>
                    <a:bodyPr/>
                    <a:lstStyle/>
                    <a:p>
                      <a:pPr marL="0" marR="0" algn="ctr">
                        <a:lnSpc>
                          <a:spcPct val="115000"/>
                        </a:lnSpc>
                        <a:spcBef>
                          <a:spcPts val="0"/>
                        </a:spcBef>
                        <a:spcAft>
                          <a:spcPts val="0"/>
                        </a:spcAft>
                      </a:pPr>
                      <a:r>
                        <a:rPr lang="en-US" sz="24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Original</a:t>
                      </a:r>
                      <a:r>
                        <a:rPr lang="en-US" sz="2400" b="1" baseline="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EPDM Roof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4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15</a:t>
                      </a:r>
                      <a:r>
                        <a:rPr lang="en-US" sz="2400" b="1" baseline="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Days </a:t>
                      </a:r>
                      <a:r>
                        <a:rPr lang="en-US"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(per wing)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bl>
          </a:graphicData>
        </a:graphic>
      </p:graphicFrame>
    </p:spTree>
    <p:extLst>
      <p:ext uri="{BB962C8B-B14F-4D97-AF65-F5344CB8AC3E}">
        <p14:creationId xmlns:p14="http://schemas.microsoft.com/office/powerpoint/2010/main" val="946437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smtClean="0">
                <a:solidFill>
                  <a:schemeClr val="bg1"/>
                </a:solidFill>
                <a:latin typeface="+mj-lt"/>
              </a:rPr>
              <a:t>Gjon Tomaj</a:t>
            </a: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Final Recommendations</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rgbClr val="FFCC00"/>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124951" y="1778015"/>
            <a:ext cx="9143999" cy="404469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Analysis #1: Project Sequencing</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Cost Savings: $57,027</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Schedule Savings: 4 weeks</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3.6% Reduction in General Condition Costs</a:t>
            </a:r>
          </a:p>
          <a:p>
            <a:pPr marL="228600">
              <a:spcBef>
                <a:spcPts val="1200"/>
              </a:spcBef>
              <a:spcAft>
                <a:spcPts val="600"/>
              </a:spcAft>
            </a:pPr>
            <a:r>
              <a:rPr lang="en-US" sz="2400" b="1" dirty="0" smtClean="0">
                <a:solidFill>
                  <a:srgbClr val="6A0000"/>
                </a:solidFill>
                <a:latin typeface="+mn-lt"/>
              </a:rPr>
              <a:t>Analysis #2: MEP Corridor Racks</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Cost Savings: $</a:t>
            </a:r>
            <a:r>
              <a:rPr lang="en-US" sz="2400" b="1" dirty="0" smtClean="0">
                <a:solidFill>
                  <a:schemeClr val="accent1">
                    <a:lumMod val="50000"/>
                  </a:schemeClr>
                </a:solidFill>
                <a:latin typeface="+mn-lt"/>
              </a:rPr>
              <a:t>14,257 + Labor Savings</a:t>
            </a:r>
            <a:endParaRPr lang="en-US" sz="2400" b="1" dirty="0" smtClean="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Schedule Savings: 6.25 Days</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Reduced Site Congestion &amp; Increased Laborer Safety</a:t>
            </a:r>
          </a:p>
          <a:p>
            <a:pPr marL="297180">
              <a:spcBef>
                <a:spcPts val="100"/>
              </a:spcBef>
              <a:spcAft>
                <a:spcPts val="100"/>
              </a:spcAft>
            </a:pPr>
            <a:endParaRPr lang="en-US" sz="2400" b="1" dirty="0" smtClean="0">
              <a:solidFill>
                <a:schemeClr val="accent1">
                  <a:lumMod val="50000"/>
                </a:schemeClr>
              </a:solidFill>
              <a:latin typeface="+mn-lt"/>
            </a:endParaRPr>
          </a:p>
        </p:txBody>
      </p:sp>
      <p:sp>
        <p:nvSpPr>
          <p:cNvPr id="21" name="Rectangle 20"/>
          <p:cNvSpPr/>
          <p:nvPr/>
        </p:nvSpPr>
        <p:spPr>
          <a:xfrm>
            <a:off x="3886201" y="1798069"/>
            <a:ext cx="5257800" cy="509113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Savings Summary</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Analysis #1</a:t>
            </a:r>
          </a:p>
          <a:p>
            <a:pPr marL="640080" indent="-342900">
              <a:spcBef>
                <a:spcPts val="200"/>
              </a:spcBef>
              <a:spcAft>
                <a:spcPts val="1200"/>
              </a:spcAft>
              <a:buFont typeface="Calibri" panose="020F0502020204030204" pitchFamily="34" charset="0"/>
              <a:buChar char=" "/>
            </a:pPr>
            <a:r>
              <a:rPr lang="en-US" sz="2400" b="1" dirty="0" smtClean="0">
                <a:solidFill>
                  <a:schemeClr val="accent1">
                    <a:lumMod val="50000"/>
                  </a:schemeClr>
                </a:solidFill>
                <a:latin typeface="+mn-lt"/>
              </a:rPr>
              <a:t>$57,027</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Analysis #2</a:t>
            </a:r>
          </a:p>
          <a:p>
            <a:pPr marL="640080" indent="-342900">
              <a:spcBef>
                <a:spcPts val="200"/>
              </a:spcBef>
              <a:spcAft>
                <a:spcPts val="1200"/>
              </a:spcAft>
              <a:buFont typeface="Calibri" panose="020F0502020204030204" pitchFamily="34" charset="0"/>
              <a:buChar char=" "/>
            </a:pPr>
            <a:r>
              <a:rPr lang="en-US" sz="2400" b="1" dirty="0" smtClean="0">
                <a:solidFill>
                  <a:schemeClr val="accent1">
                    <a:lumMod val="50000"/>
                  </a:schemeClr>
                </a:solidFill>
                <a:latin typeface="+mn-lt"/>
              </a:rPr>
              <a:t>$14,257</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Analysis #3</a:t>
            </a:r>
          </a:p>
          <a:p>
            <a:pPr marL="640080" indent="-342900">
              <a:spcBef>
                <a:spcPts val="200"/>
              </a:spcBef>
              <a:spcAft>
                <a:spcPts val="1200"/>
              </a:spcAft>
              <a:buFont typeface="Calibri" panose="020F0502020204030204" pitchFamily="34" charset="0"/>
              <a:buChar char=" "/>
            </a:pPr>
            <a:r>
              <a:rPr lang="en-US" sz="2400" b="1" dirty="0" smtClean="0">
                <a:solidFill>
                  <a:schemeClr val="accent1">
                    <a:lumMod val="50000"/>
                  </a:schemeClr>
                </a:solidFill>
                <a:latin typeface="+mn-lt"/>
              </a:rPr>
              <a:t>$42,723 </a:t>
            </a:r>
            <a:r>
              <a:rPr lang="en-US" sz="1600" dirty="0" smtClean="0">
                <a:solidFill>
                  <a:schemeClr val="accent1">
                    <a:lumMod val="50000"/>
                  </a:schemeClr>
                </a:solidFill>
                <a:latin typeface="+mn-lt"/>
              </a:rPr>
              <a:t>(after 18 years)</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rgbClr val="C00000"/>
                </a:solidFill>
                <a:latin typeface="+mn-lt"/>
              </a:rPr>
              <a:t>TOTAL SAVINGS</a:t>
            </a:r>
          </a:p>
          <a:p>
            <a:pPr marL="640080" indent="-342900">
              <a:spcBef>
                <a:spcPts val="200"/>
              </a:spcBef>
              <a:spcAft>
                <a:spcPts val="200"/>
              </a:spcAft>
              <a:buFont typeface="Calibri" panose="020F0502020204030204" pitchFamily="34" charset="0"/>
              <a:buChar char=" "/>
            </a:pPr>
            <a:r>
              <a:rPr lang="en-US" sz="2400" b="1" dirty="0" smtClean="0">
                <a:solidFill>
                  <a:srgbClr val="C00000"/>
                </a:solidFill>
                <a:latin typeface="+mn-lt"/>
              </a:rPr>
              <a:t>$71,284 </a:t>
            </a:r>
            <a:r>
              <a:rPr lang="en-US" sz="1600" b="1" dirty="0" smtClean="0">
                <a:solidFill>
                  <a:srgbClr val="C00000"/>
                </a:solidFill>
                <a:latin typeface="+mn-lt"/>
              </a:rPr>
              <a:t>(not incl. Analysis #3 savings</a:t>
            </a:r>
            <a:r>
              <a:rPr lang="en-US" sz="1800" b="1" dirty="0" smtClean="0">
                <a:solidFill>
                  <a:srgbClr val="C00000"/>
                </a:solidFill>
                <a:latin typeface="+mn-lt"/>
              </a:rPr>
              <a:t>)</a:t>
            </a:r>
            <a:endParaRPr lang="en-US" sz="2000" b="1" dirty="0" smtClean="0">
              <a:solidFill>
                <a:srgbClr val="C0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rgbClr val="C00000"/>
                </a:solidFill>
                <a:latin typeface="+mn-lt"/>
              </a:rPr>
              <a:t>$114,007</a:t>
            </a:r>
            <a:endParaRPr lang="en-US" sz="2800" b="1" dirty="0" smtClean="0">
              <a:solidFill>
                <a:srgbClr val="C00000"/>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sp>
        <p:nvSpPr>
          <p:cNvPr id="22" name="Rectangle 21"/>
          <p:cNvSpPr/>
          <p:nvPr/>
        </p:nvSpPr>
        <p:spPr>
          <a:xfrm>
            <a:off x="18288001" y="1779751"/>
            <a:ext cx="9143999" cy="3444533"/>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Analysis #3: Green Roof Implementation</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Initial Cost Incurred: $119,102</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Cost Savings after first replacement: $42,723</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Increased Quality</a:t>
            </a:r>
          </a:p>
          <a:p>
            <a:pPr marL="640080" indent="-342900">
              <a:spcBef>
                <a:spcPts val="200"/>
              </a:spcBef>
              <a:spcAft>
                <a:spcPts val="200"/>
              </a:spcAft>
              <a:buFont typeface="Calibri" panose="020F0502020204030204" pitchFamily="34" charset="0"/>
              <a:buChar char=" "/>
            </a:pP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Existing Structural Elements Acceptable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Better Acoustical Performance for Elderly </a:t>
            </a:r>
            <a:r>
              <a:rPr lang="en-US" sz="2400" b="1" dirty="0">
                <a:solidFill>
                  <a:schemeClr val="accent1">
                    <a:lumMod val="50000"/>
                  </a:schemeClr>
                </a:solidFill>
                <a:latin typeface="+mn-lt"/>
              </a:rPr>
              <a:t>R</a:t>
            </a:r>
            <a:r>
              <a:rPr lang="en-US" sz="2400" b="1" dirty="0" smtClean="0">
                <a:solidFill>
                  <a:schemeClr val="accent1">
                    <a:lumMod val="50000"/>
                  </a:schemeClr>
                </a:solidFill>
                <a:latin typeface="+mn-lt"/>
              </a:rPr>
              <a:t>esidents</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spTree>
    <p:extLst>
      <p:ext uri="{BB962C8B-B14F-4D97-AF65-F5344CB8AC3E}">
        <p14:creationId xmlns:p14="http://schemas.microsoft.com/office/powerpoint/2010/main" val="921856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smtClean="0">
                <a:solidFill>
                  <a:schemeClr val="bg1"/>
                </a:solidFill>
                <a:latin typeface="+mj-lt"/>
              </a:rPr>
              <a:t>Gjon Tomaj</a:t>
            </a: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Acknowledgements</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rgbClr val="FFCC00"/>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http://www.engr.psu.edu/ae/thesis/portfolios/2014/gqt5013/images/ll_logo.png"/>
          <p:cNvPicPr>
            <a:picLocks noChangeAspect="1"/>
          </p:cNvPicPr>
          <p:nvPr/>
        </p:nvPicPr>
        <p:blipFill rotWithShape="1">
          <a:blip r:embed="rId4">
            <a:extLst>
              <a:ext uri="{28A0092B-C50C-407E-A947-70E740481C1C}">
                <a14:useLocalDpi xmlns:a14="http://schemas.microsoft.com/office/drawing/2010/main" val="0"/>
              </a:ext>
            </a:extLst>
          </a:blip>
          <a:srcRect t="12295"/>
          <a:stretch/>
        </p:blipFill>
        <p:spPr bwMode="auto">
          <a:xfrm>
            <a:off x="12446159" y="1811171"/>
            <a:ext cx="2539683" cy="2227429"/>
          </a:xfrm>
          <a:prstGeom prst="rect">
            <a:avLst/>
          </a:prstGeom>
          <a:noFill/>
          <a:ln>
            <a:noFill/>
          </a:ln>
          <a:extLst>
            <a:ext uri="{53640926-AAD7-44D8-BBD7-CCE9431645EC}">
              <a14:shadowObscured xmlns:a14="http://schemas.microsoft.com/office/drawing/2010/main"/>
            </a:ext>
          </a:extLst>
        </p:spPr>
      </p:pic>
      <p:pic>
        <p:nvPicPr>
          <p:cNvPr id="18" name="Picture 17" descr="http://www.engr.psu.edu/ae/thesis/portfolios/2014/gqt5013/images/wcc_logo.png"/>
          <p:cNvPicPr>
            <a:picLocks noChangeAspect="1"/>
          </p:cNvPicPr>
          <p:nvPr/>
        </p:nvPicPr>
        <p:blipFill rotWithShape="1">
          <a:blip r:embed="rId5">
            <a:extLst>
              <a:ext uri="{28A0092B-C50C-407E-A947-70E740481C1C}">
                <a14:useLocalDpi xmlns:a14="http://schemas.microsoft.com/office/drawing/2010/main" val="0"/>
              </a:ext>
            </a:extLst>
          </a:blip>
          <a:srcRect t="3909" b="8763"/>
          <a:stretch/>
        </p:blipFill>
        <p:spPr bwMode="auto">
          <a:xfrm>
            <a:off x="11823188" y="4114800"/>
            <a:ext cx="3785625" cy="1197792"/>
          </a:xfrm>
          <a:prstGeom prst="rect">
            <a:avLst/>
          </a:prstGeom>
          <a:noFill/>
          <a:ln>
            <a:noFill/>
          </a:ln>
          <a:extLst>
            <a:ext uri="{53640926-AAD7-44D8-BBD7-CCE9431645EC}">
              <a14:shadowObscured xmlns:a14="http://schemas.microsoft.com/office/drawing/2010/main"/>
            </a:ext>
          </a:extLst>
        </p:spPr>
      </p:pic>
      <p:pic>
        <p:nvPicPr>
          <p:cNvPr id="19" name="Picture 18" descr="http://www.engr.psu.edu/ae/thesis/portfolios/2014/gqt5013/images/sf_logo.png"/>
          <p:cNvPicPr>
            <a:picLocks noChangeAspect="1"/>
          </p:cNvPicPr>
          <p:nvPr/>
        </p:nvPicPr>
        <p:blipFill rotWithShape="1">
          <a:blip r:embed="rId6">
            <a:extLst>
              <a:ext uri="{28A0092B-C50C-407E-A947-70E740481C1C}">
                <a14:useLocalDpi xmlns:a14="http://schemas.microsoft.com/office/drawing/2010/main" val="0"/>
              </a:ext>
            </a:extLst>
          </a:blip>
          <a:srcRect t="12678" b="25000"/>
          <a:stretch/>
        </p:blipFill>
        <p:spPr bwMode="auto">
          <a:xfrm>
            <a:off x="11954095" y="5451131"/>
            <a:ext cx="3523810" cy="949669"/>
          </a:xfrm>
          <a:prstGeom prst="rect">
            <a:avLst/>
          </a:prstGeom>
          <a:noFill/>
          <a:ln>
            <a:noFill/>
          </a:ln>
          <a:extLst>
            <a:ext uri="{53640926-AAD7-44D8-BBD7-CCE9431645EC}">
              <a14:shadowObscured xmlns:a14="http://schemas.microsoft.com/office/drawing/2010/main"/>
            </a:ext>
          </a:extLst>
        </p:spPr>
      </p:pic>
      <p:sp>
        <p:nvSpPr>
          <p:cNvPr id="21" name="Rectangle 20"/>
          <p:cNvSpPr/>
          <p:nvPr/>
        </p:nvSpPr>
        <p:spPr>
          <a:xfrm>
            <a:off x="3886201" y="1788855"/>
            <a:ext cx="5286374" cy="255454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Academic</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Dr</a:t>
            </a:r>
            <a:r>
              <a:rPr lang="en-US" sz="2400" b="1" dirty="0">
                <a:solidFill>
                  <a:schemeClr val="accent1">
                    <a:lumMod val="50000"/>
                  </a:schemeClr>
                </a:solidFill>
                <a:latin typeface="+mn-lt"/>
              </a:rPr>
              <a:t>. Ed </a:t>
            </a:r>
            <a:r>
              <a:rPr lang="en-US" sz="2400" b="1" dirty="0" smtClean="0">
                <a:solidFill>
                  <a:schemeClr val="accent1">
                    <a:lumMod val="50000"/>
                  </a:schemeClr>
                </a:solidFill>
                <a:latin typeface="+mn-lt"/>
              </a:rPr>
              <a:t>Gannon</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Dr</a:t>
            </a:r>
            <a:r>
              <a:rPr lang="en-US" sz="2400" b="1" dirty="0">
                <a:solidFill>
                  <a:schemeClr val="accent1">
                    <a:lumMod val="50000"/>
                  </a:schemeClr>
                </a:solidFill>
                <a:latin typeface="+mn-lt"/>
              </a:rPr>
              <a:t>. Robert </a:t>
            </a:r>
            <a:r>
              <a:rPr lang="en-US" sz="2400" b="1" dirty="0" err="1" smtClean="0">
                <a:solidFill>
                  <a:schemeClr val="accent1">
                    <a:lumMod val="50000"/>
                  </a:schemeClr>
                </a:solidFill>
                <a:latin typeface="+mn-lt"/>
              </a:rPr>
              <a:t>Leicht</a:t>
            </a:r>
            <a:endParaRPr lang="en-US" sz="2400" b="1" dirty="0">
              <a:solidFill>
                <a:schemeClr val="accent1">
                  <a:lumMod val="50000"/>
                </a:schemeClr>
              </a:solidFill>
              <a:latin typeface="+mn-lt"/>
            </a:endParaRP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Dr</a:t>
            </a:r>
            <a:r>
              <a:rPr lang="en-US" sz="2400" b="1" dirty="0">
                <a:solidFill>
                  <a:schemeClr val="accent1">
                    <a:lumMod val="50000"/>
                  </a:schemeClr>
                </a:solidFill>
                <a:latin typeface="+mn-lt"/>
              </a:rPr>
              <a:t>. Craig </a:t>
            </a:r>
            <a:r>
              <a:rPr lang="en-US" sz="2400" b="1" dirty="0" err="1">
                <a:solidFill>
                  <a:schemeClr val="accent1">
                    <a:lumMod val="50000"/>
                  </a:schemeClr>
                </a:solidFill>
                <a:latin typeface="+mn-lt"/>
              </a:rPr>
              <a:t>Dubler</a:t>
            </a:r>
            <a:r>
              <a:rPr lang="en-US" sz="2400" b="1" dirty="0">
                <a:solidFill>
                  <a:schemeClr val="accent1">
                    <a:lumMod val="50000"/>
                  </a:schemeClr>
                </a:solidFill>
                <a:latin typeface="+mn-lt"/>
              </a:rPr>
              <a:t> </a:t>
            </a:r>
            <a:endParaRPr lang="en-US" sz="2400" b="1" dirty="0" smtClean="0">
              <a:solidFill>
                <a:schemeClr val="accent1">
                  <a:lumMod val="50000"/>
                </a:schemeClr>
              </a:solidFill>
              <a:latin typeface="+mn-lt"/>
            </a:endParaRP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Penn </a:t>
            </a:r>
            <a:r>
              <a:rPr lang="en-US" sz="2400" b="1" dirty="0">
                <a:solidFill>
                  <a:schemeClr val="accent1">
                    <a:lumMod val="50000"/>
                  </a:schemeClr>
                </a:solidFill>
                <a:latin typeface="+mn-lt"/>
              </a:rPr>
              <a:t>State </a:t>
            </a:r>
            <a:r>
              <a:rPr lang="en-US" sz="2400" b="1" dirty="0" smtClean="0">
                <a:solidFill>
                  <a:schemeClr val="accent1">
                    <a:lumMod val="50000"/>
                  </a:schemeClr>
                </a:solidFill>
                <a:latin typeface="+mn-lt"/>
              </a:rPr>
              <a:t>AE Faculty</a:t>
            </a:r>
            <a:endParaRPr lang="en-US" sz="2400" b="1" dirty="0">
              <a:solidFill>
                <a:schemeClr val="accent1">
                  <a:lumMod val="50000"/>
                </a:schemeClr>
              </a:solidFill>
              <a:latin typeface="+mn-lt"/>
            </a:endParaRPr>
          </a:p>
        </p:txBody>
      </p:sp>
      <p:sp>
        <p:nvSpPr>
          <p:cNvPr id="22" name="Rectangle 21"/>
          <p:cNvSpPr/>
          <p:nvPr/>
        </p:nvSpPr>
        <p:spPr>
          <a:xfrm>
            <a:off x="18288000" y="1753374"/>
            <a:ext cx="9143999" cy="4647426"/>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Special Thanks</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DJ Wagner HVAC</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Infinity Structures, Inc.</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Liberty Lutheran Services</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PACE Industry Members</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SFCS, Inc.</a:t>
            </a:r>
          </a:p>
          <a:p>
            <a:pPr marL="640080" indent="-342900">
              <a:spcBef>
                <a:spcPts val="600"/>
              </a:spcBef>
              <a:spcAft>
                <a:spcPts val="600"/>
              </a:spcAft>
              <a:buFont typeface="Calibri" panose="020F0502020204030204" pitchFamily="34" charset="0"/>
              <a:buChar char=" "/>
            </a:pPr>
            <a:r>
              <a:rPr lang="en-US" sz="2400" b="1" dirty="0" err="1" smtClean="0">
                <a:solidFill>
                  <a:schemeClr val="accent1">
                    <a:lumMod val="50000"/>
                  </a:schemeClr>
                </a:solidFill>
                <a:latin typeface="+mn-lt"/>
              </a:rPr>
              <a:t>Wohlsen</a:t>
            </a:r>
            <a:r>
              <a:rPr lang="en-US" sz="2400" b="1" dirty="0" smtClean="0">
                <a:solidFill>
                  <a:schemeClr val="accent1">
                    <a:lumMod val="50000"/>
                  </a:schemeClr>
                </a:solidFill>
                <a:latin typeface="+mn-lt"/>
              </a:rPr>
              <a:t> Construction Project Team </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Worth and Company</a:t>
            </a:r>
          </a:p>
          <a:p>
            <a:pPr marL="640080" indent="-342900">
              <a:spcBef>
                <a:spcPts val="600"/>
              </a:spcBef>
              <a:spcAft>
                <a:spcPts val="600"/>
              </a:spcAft>
              <a:buFont typeface="Calibri" panose="020F0502020204030204" pitchFamily="34" charset="0"/>
              <a:buChar char=" "/>
            </a:pPr>
            <a:r>
              <a:rPr lang="en-US" sz="2400" b="1" dirty="0" smtClean="0">
                <a:solidFill>
                  <a:schemeClr val="accent1">
                    <a:lumMod val="50000"/>
                  </a:schemeClr>
                </a:solidFill>
                <a:latin typeface="+mn-lt"/>
              </a:rPr>
              <a:t>My Family and Friends</a:t>
            </a:r>
            <a:endParaRPr lang="en-US" sz="2400" b="1" dirty="0">
              <a:solidFill>
                <a:schemeClr val="accent1">
                  <a:lumMod val="50000"/>
                </a:schemeClr>
              </a:solidFill>
              <a:latin typeface="+mn-lt"/>
            </a:endParaRPr>
          </a:p>
        </p:txBody>
      </p:sp>
    </p:spTree>
    <p:extLst>
      <p:ext uri="{BB962C8B-B14F-4D97-AF65-F5344CB8AC3E}">
        <p14:creationId xmlns:p14="http://schemas.microsoft.com/office/powerpoint/2010/main" val="1294019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Questions?</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88001" y="1779751"/>
            <a:ext cx="9143999" cy="3444533"/>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Analysis #3: Green Roof Implementation</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Initial Cost Incurred: $119,102</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Cost Savings after first replacement: $42,723</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Increased Quality</a:t>
            </a:r>
          </a:p>
          <a:p>
            <a:pPr marL="640080" indent="-342900">
              <a:spcBef>
                <a:spcPts val="200"/>
              </a:spcBef>
              <a:spcAft>
                <a:spcPts val="200"/>
              </a:spcAft>
              <a:buFont typeface="Calibri" panose="020F0502020204030204" pitchFamily="34" charset="0"/>
              <a:buChar char=" "/>
            </a:pP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Existing Structural Elements Acceptable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Better Acoustical Performance for Elderly </a:t>
            </a:r>
            <a:r>
              <a:rPr lang="en-US" sz="2400" b="1" dirty="0">
                <a:solidFill>
                  <a:schemeClr val="accent1">
                    <a:lumMod val="50000"/>
                  </a:schemeClr>
                </a:solidFill>
                <a:latin typeface="+mn-lt"/>
              </a:rPr>
              <a:t>R</a:t>
            </a:r>
            <a:r>
              <a:rPr lang="en-US" sz="2400" b="1" dirty="0" smtClean="0">
                <a:solidFill>
                  <a:schemeClr val="accent1">
                    <a:lumMod val="50000"/>
                  </a:schemeClr>
                </a:solidFill>
                <a:latin typeface="+mn-lt"/>
              </a:rPr>
              <a:t>esidents</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sp>
        <p:nvSpPr>
          <p:cNvPr id="18" name="Rectangle 17"/>
          <p:cNvSpPr/>
          <p:nvPr/>
        </p:nvSpPr>
        <p:spPr>
          <a:xfrm>
            <a:off x="3886201" y="1798069"/>
            <a:ext cx="5257800" cy="509113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Savings Summary</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Analysis #1</a:t>
            </a:r>
          </a:p>
          <a:p>
            <a:pPr marL="640080" indent="-342900">
              <a:spcBef>
                <a:spcPts val="200"/>
              </a:spcBef>
              <a:spcAft>
                <a:spcPts val="1200"/>
              </a:spcAft>
              <a:buFont typeface="Calibri" panose="020F0502020204030204" pitchFamily="34" charset="0"/>
              <a:buChar char=" "/>
            </a:pPr>
            <a:r>
              <a:rPr lang="en-US" sz="2400" b="1" dirty="0" smtClean="0">
                <a:solidFill>
                  <a:schemeClr val="accent1">
                    <a:lumMod val="50000"/>
                  </a:schemeClr>
                </a:solidFill>
                <a:latin typeface="+mn-lt"/>
              </a:rPr>
              <a:t>$57,027</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Analysis #2</a:t>
            </a:r>
          </a:p>
          <a:p>
            <a:pPr marL="640080" indent="-342900">
              <a:spcBef>
                <a:spcPts val="200"/>
              </a:spcBef>
              <a:spcAft>
                <a:spcPts val="1200"/>
              </a:spcAft>
              <a:buFont typeface="Calibri" panose="020F0502020204030204" pitchFamily="34" charset="0"/>
              <a:buChar char=" "/>
            </a:pPr>
            <a:r>
              <a:rPr lang="en-US" sz="2400" b="1" dirty="0" smtClean="0">
                <a:solidFill>
                  <a:schemeClr val="accent1">
                    <a:lumMod val="50000"/>
                  </a:schemeClr>
                </a:solidFill>
                <a:latin typeface="+mn-lt"/>
              </a:rPr>
              <a:t>$14,257</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Analysis #3</a:t>
            </a:r>
          </a:p>
          <a:p>
            <a:pPr marL="640080" indent="-342900">
              <a:spcBef>
                <a:spcPts val="200"/>
              </a:spcBef>
              <a:spcAft>
                <a:spcPts val="1200"/>
              </a:spcAft>
              <a:buFont typeface="Calibri" panose="020F0502020204030204" pitchFamily="34" charset="0"/>
              <a:buChar char=" "/>
            </a:pPr>
            <a:r>
              <a:rPr lang="en-US" sz="2400" b="1" dirty="0" smtClean="0">
                <a:solidFill>
                  <a:schemeClr val="accent1">
                    <a:lumMod val="50000"/>
                  </a:schemeClr>
                </a:solidFill>
                <a:latin typeface="+mn-lt"/>
              </a:rPr>
              <a:t>$42,723 </a:t>
            </a:r>
            <a:r>
              <a:rPr lang="en-US" sz="1600" dirty="0" smtClean="0">
                <a:solidFill>
                  <a:schemeClr val="accent1">
                    <a:lumMod val="50000"/>
                  </a:schemeClr>
                </a:solidFill>
                <a:latin typeface="+mn-lt"/>
              </a:rPr>
              <a:t>(after 18 years)</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rgbClr val="C00000"/>
                </a:solidFill>
                <a:latin typeface="+mn-lt"/>
              </a:rPr>
              <a:t>TOTAL SAVINGS</a:t>
            </a:r>
          </a:p>
          <a:p>
            <a:pPr marL="640080" indent="-342900">
              <a:spcBef>
                <a:spcPts val="200"/>
              </a:spcBef>
              <a:spcAft>
                <a:spcPts val="200"/>
              </a:spcAft>
              <a:buFont typeface="Calibri" panose="020F0502020204030204" pitchFamily="34" charset="0"/>
              <a:buChar char=" "/>
            </a:pPr>
            <a:r>
              <a:rPr lang="en-US" sz="2400" b="1" dirty="0" smtClean="0">
                <a:solidFill>
                  <a:srgbClr val="C00000"/>
                </a:solidFill>
                <a:latin typeface="+mn-lt"/>
              </a:rPr>
              <a:t>$71,284 </a:t>
            </a:r>
            <a:r>
              <a:rPr lang="en-US" sz="1600" b="1" dirty="0" smtClean="0">
                <a:solidFill>
                  <a:srgbClr val="C00000"/>
                </a:solidFill>
                <a:latin typeface="+mn-lt"/>
              </a:rPr>
              <a:t>(not incl. Analysis #3 savings</a:t>
            </a:r>
            <a:r>
              <a:rPr lang="en-US" sz="1800" b="1" dirty="0" smtClean="0">
                <a:solidFill>
                  <a:srgbClr val="C00000"/>
                </a:solidFill>
                <a:latin typeface="+mn-lt"/>
              </a:rPr>
              <a:t>)</a:t>
            </a:r>
            <a:endParaRPr lang="en-US" sz="2000" b="1" dirty="0" smtClean="0">
              <a:solidFill>
                <a:srgbClr val="C0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rgbClr val="C00000"/>
                </a:solidFill>
                <a:latin typeface="+mn-lt"/>
              </a:rPr>
              <a:t>$114,007</a:t>
            </a:r>
            <a:endParaRPr lang="en-US" sz="2800" b="1" dirty="0" smtClean="0">
              <a:solidFill>
                <a:srgbClr val="C00000"/>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sp>
        <p:nvSpPr>
          <p:cNvPr id="19" name="Rectangle 18"/>
          <p:cNvSpPr/>
          <p:nvPr/>
        </p:nvSpPr>
        <p:spPr>
          <a:xfrm>
            <a:off x="9124951" y="1778015"/>
            <a:ext cx="9143999" cy="404469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Analysis #1: Project Sequencing</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Cost Savings: $57,027</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Schedule Savings: 4 weeks</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3.6% Reduction in General Condition Costs</a:t>
            </a:r>
          </a:p>
          <a:p>
            <a:pPr marL="228600">
              <a:spcBef>
                <a:spcPts val="1200"/>
              </a:spcBef>
              <a:spcAft>
                <a:spcPts val="600"/>
              </a:spcAft>
            </a:pPr>
            <a:r>
              <a:rPr lang="en-US" sz="2400" b="1" dirty="0" smtClean="0">
                <a:solidFill>
                  <a:srgbClr val="6A0000"/>
                </a:solidFill>
                <a:latin typeface="+mn-lt"/>
              </a:rPr>
              <a:t>Analysis #2: MEP Corridor Racks</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Cost Savings: $</a:t>
            </a:r>
            <a:r>
              <a:rPr lang="en-US" sz="2400" b="1" dirty="0" smtClean="0">
                <a:solidFill>
                  <a:schemeClr val="accent1">
                    <a:lumMod val="50000"/>
                  </a:schemeClr>
                </a:solidFill>
                <a:latin typeface="+mn-lt"/>
              </a:rPr>
              <a:t>14,257 + Labor Savings</a:t>
            </a:r>
            <a:endParaRPr lang="en-US" sz="2400" b="1" dirty="0" smtClean="0">
              <a:solidFill>
                <a:schemeClr val="accent1">
                  <a:lumMod val="50000"/>
                </a:schemeClr>
              </a:solidFill>
              <a:latin typeface="+mn-lt"/>
            </a:endParaRP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Schedule Savings: 6.25 Days</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Reduced Site Congestion &amp; Increased Laborer Safety</a:t>
            </a:r>
          </a:p>
          <a:p>
            <a:pPr marL="297180">
              <a:spcBef>
                <a:spcPts val="100"/>
              </a:spcBef>
              <a:spcAft>
                <a:spcPts val="100"/>
              </a:spcAft>
            </a:pPr>
            <a:endParaRPr lang="en-US" sz="2400" b="1" dirty="0" smtClean="0">
              <a:solidFill>
                <a:schemeClr val="accent1">
                  <a:lumMod val="50000"/>
                </a:schemeClr>
              </a:solidFill>
              <a:latin typeface="+mn-lt"/>
            </a:endParaRPr>
          </a:p>
        </p:txBody>
      </p:sp>
    </p:spTree>
    <p:extLst>
      <p:ext uri="{BB962C8B-B14F-4D97-AF65-F5344CB8AC3E}">
        <p14:creationId xmlns:p14="http://schemas.microsoft.com/office/powerpoint/2010/main" val="3783444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smtClean="0">
                <a:solidFill>
                  <a:schemeClr val="bg1"/>
                </a:solidFill>
                <a:latin typeface="+mj-lt"/>
              </a:rPr>
              <a:t>Gjon Tomaj</a:t>
            </a: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Summary</a:t>
            </a:r>
          </a:p>
        </p:txBody>
      </p:sp>
      <p:sp>
        <p:nvSpPr>
          <p:cNvPr id="12" name="TextBox 11"/>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rgbClr val="FFCC00"/>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3" name="Straight Connector 12"/>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124951" y="1769524"/>
            <a:ext cx="9143999" cy="5370701"/>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Building Information</a:t>
            </a:r>
            <a:endParaRPr lang="en-US" dirty="0">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Size of West Wing: </a:t>
            </a:r>
            <a:r>
              <a:rPr lang="en-US" sz="2400" dirty="0" smtClean="0">
                <a:solidFill>
                  <a:schemeClr val="accent1">
                    <a:lumMod val="50000"/>
                  </a:schemeClr>
                </a:solidFill>
                <a:latin typeface="+mn-lt"/>
              </a:rPr>
              <a:t>34,100 GSF</a:t>
            </a:r>
            <a:endParaRPr lang="en-US" sz="2400" dirty="0" smtClean="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Size of East Wing: </a:t>
            </a:r>
            <a:r>
              <a:rPr lang="en-US" sz="2400" dirty="0" smtClean="0">
                <a:solidFill>
                  <a:schemeClr val="accent1">
                    <a:lumMod val="50000"/>
                  </a:schemeClr>
                </a:solidFill>
                <a:latin typeface="+mn-lt"/>
              </a:rPr>
              <a:t>40,600 </a:t>
            </a:r>
            <a:r>
              <a:rPr lang="en-US" sz="2400" dirty="0" smtClean="0">
                <a:solidFill>
                  <a:schemeClr val="accent1">
                    <a:lumMod val="50000"/>
                  </a:schemeClr>
                </a:solidFill>
                <a:latin typeface="+mn-lt"/>
              </a:rPr>
              <a:t>GSF</a:t>
            </a:r>
            <a:endParaRPr lang="en-US" sz="2400" dirty="0" smtClean="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 Stories Above Grade: </a:t>
            </a:r>
            <a:r>
              <a:rPr lang="en-US" sz="2400" dirty="0" smtClean="0">
                <a:solidFill>
                  <a:schemeClr val="accent1">
                    <a:lumMod val="50000"/>
                  </a:schemeClr>
                </a:solidFill>
                <a:latin typeface="+mn-lt"/>
              </a:rPr>
              <a:t>Two</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Structure: </a:t>
            </a:r>
            <a:r>
              <a:rPr lang="en-US" sz="2400" dirty="0" smtClean="0">
                <a:solidFill>
                  <a:schemeClr val="accent1">
                    <a:lumMod val="50000"/>
                  </a:schemeClr>
                </a:solidFill>
                <a:latin typeface="+mn-lt"/>
              </a:rPr>
              <a:t>Load-Bearing Metal Wall Panels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Size of Existing Mansion: </a:t>
            </a:r>
            <a:r>
              <a:rPr lang="en-US" sz="2400" dirty="0" smtClean="0">
                <a:solidFill>
                  <a:schemeClr val="accent1">
                    <a:lumMod val="50000"/>
                  </a:schemeClr>
                </a:solidFill>
                <a:latin typeface="+mn-lt"/>
              </a:rPr>
              <a:t>21,000 </a:t>
            </a:r>
            <a:r>
              <a:rPr lang="en-US" sz="2400" dirty="0" smtClean="0">
                <a:solidFill>
                  <a:schemeClr val="accent1">
                    <a:lumMod val="50000"/>
                  </a:schemeClr>
                </a:solidFill>
                <a:latin typeface="+mn-lt"/>
              </a:rPr>
              <a:t>GSF</a:t>
            </a:r>
            <a:endParaRPr lang="en-US" sz="2400" dirty="0" smtClean="0">
              <a:solidFill>
                <a:schemeClr val="accent1">
                  <a:lumMod val="50000"/>
                </a:schemeClr>
              </a:solidFill>
              <a:latin typeface="+mn-lt"/>
            </a:endParaRPr>
          </a:p>
          <a:p>
            <a:pPr marL="297180">
              <a:spcBef>
                <a:spcPts val="1200"/>
              </a:spcBef>
              <a:spcAft>
                <a:spcPts val="600"/>
              </a:spcAft>
            </a:pPr>
            <a:r>
              <a:rPr lang="en-US" sz="2400" b="1" dirty="0" smtClean="0">
                <a:solidFill>
                  <a:srgbClr val="6A0000"/>
                </a:solidFill>
                <a:latin typeface="+mn-lt"/>
              </a:rPr>
              <a:t>Construction Information</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Cost: </a:t>
            </a:r>
            <a:r>
              <a:rPr lang="en-US" sz="2400" dirty="0" smtClean="0">
                <a:solidFill>
                  <a:schemeClr val="accent1">
                    <a:lumMod val="50000"/>
                  </a:schemeClr>
                </a:solidFill>
                <a:latin typeface="+mn-lt"/>
              </a:rPr>
              <a:t>$14.6 million</a:t>
            </a:r>
            <a:endParaRPr lang="en-US" sz="2400" b="1" dirty="0" smtClean="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Duration:</a:t>
            </a:r>
            <a:r>
              <a:rPr lang="en-US" sz="2400" dirty="0" smtClean="0">
                <a:solidFill>
                  <a:schemeClr val="accent1">
                    <a:lumMod val="50000"/>
                  </a:schemeClr>
                </a:solidFill>
                <a:latin typeface="+mn-lt"/>
              </a:rPr>
              <a:t> 11/2012 – 12/2013</a:t>
            </a:r>
            <a:endParaRPr lang="en-US" sz="2400" b="1" dirty="0" smtClean="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Delivery: </a:t>
            </a:r>
            <a:r>
              <a:rPr lang="en-US" sz="2400" dirty="0" smtClean="0">
                <a:solidFill>
                  <a:schemeClr val="accent1">
                    <a:lumMod val="50000"/>
                  </a:schemeClr>
                </a:solidFill>
                <a:latin typeface="+mn-lt"/>
              </a:rPr>
              <a:t>Design-Bid-Build* </a:t>
            </a:r>
            <a:r>
              <a:rPr lang="en-US" sz="1800" dirty="0" smtClean="0">
                <a:solidFill>
                  <a:schemeClr val="accent1">
                    <a:lumMod val="50000"/>
                  </a:schemeClr>
                </a:solidFill>
                <a:latin typeface="+mn-lt"/>
              </a:rPr>
              <a:t>(*MEP Systems = Design-Build)</a:t>
            </a:r>
            <a:endParaRPr lang="en-US" sz="1800" b="1" dirty="0" smtClean="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Contract Type: </a:t>
            </a:r>
            <a:r>
              <a:rPr lang="en-US" sz="2400" dirty="0" smtClean="0">
                <a:solidFill>
                  <a:schemeClr val="accent1">
                    <a:lumMod val="50000"/>
                  </a:schemeClr>
                </a:solidFill>
                <a:latin typeface="+mn-lt"/>
              </a:rPr>
              <a:t>GMP</a:t>
            </a:r>
            <a:endParaRPr lang="en-US" sz="2400" dirty="0">
              <a:solidFill>
                <a:schemeClr val="accent1">
                  <a:lumMod val="50000"/>
                </a:schemeClr>
              </a:solidFill>
              <a:latin typeface="+mn-lt"/>
            </a:endParaRPr>
          </a:p>
          <a:p>
            <a:pPr marL="640080" indent="-342900">
              <a:spcBef>
                <a:spcPts val="600"/>
              </a:spcBef>
              <a:spcAft>
                <a:spcPts val="600"/>
              </a:spcAft>
              <a:buFont typeface="Arial" panose="020B0604020202020204" pitchFamily="34" charset="0"/>
              <a:buChar char="•"/>
            </a:pPr>
            <a:endParaRPr lang="en-US" sz="2400" b="1" dirty="0" smtClean="0">
              <a:solidFill>
                <a:schemeClr val="accent1">
                  <a:lumMod val="50000"/>
                </a:schemeClr>
              </a:solidFill>
              <a:latin typeface="+mn-lt"/>
            </a:endParaRPr>
          </a:p>
        </p:txBody>
      </p:sp>
      <p:sp>
        <p:nvSpPr>
          <p:cNvPr id="20" name="Rectangle 19"/>
          <p:cNvSpPr/>
          <p:nvPr/>
        </p:nvSpPr>
        <p:spPr>
          <a:xfrm>
            <a:off x="18288001" y="1769016"/>
            <a:ext cx="9143999" cy="5280933"/>
          </a:xfrm>
          <a:prstGeom prst="rect">
            <a:avLst/>
          </a:prstGeom>
        </p:spPr>
        <p:txBody>
          <a:bodyPr wrap="square">
            <a:spAutoFit/>
          </a:bodyPr>
          <a:lstStyle/>
          <a:p>
            <a:pPr marL="228600"/>
            <a:r>
              <a:rPr lang="en-US" sz="2400" b="1" dirty="0" smtClean="0">
                <a:solidFill>
                  <a:srgbClr val="6A0000"/>
                </a:solidFill>
                <a:latin typeface="+mn-lt"/>
              </a:rPr>
              <a:t>Owner</a:t>
            </a:r>
          </a:p>
          <a:p>
            <a:pPr marL="228600"/>
            <a:endParaRPr lang="en-US" sz="2400" b="1" dirty="0">
              <a:solidFill>
                <a:srgbClr val="6A0000"/>
              </a:solidFill>
              <a:latin typeface="+mn-lt"/>
            </a:endParaRPr>
          </a:p>
          <a:p>
            <a:pPr marL="228600"/>
            <a:endParaRPr lang="en-US" sz="2400" b="1" dirty="0" smtClean="0">
              <a:solidFill>
                <a:srgbClr val="6A0000"/>
              </a:solidFill>
              <a:latin typeface="+mn-lt"/>
            </a:endParaRPr>
          </a:p>
          <a:p>
            <a:pPr marL="228600"/>
            <a:endParaRPr lang="en-US" sz="2400" b="1" dirty="0" smtClean="0">
              <a:solidFill>
                <a:srgbClr val="6A0000"/>
              </a:solidFill>
              <a:latin typeface="+mn-lt"/>
            </a:endParaRPr>
          </a:p>
          <a:p>
            <a:pPr marL="228600">
              <a:spcBef>
                <a:spcPts val="1200"/>
              </a:spcBef>
              <a:spcAft>
                <a:spcPts val="600"/>
              </a:spcAft>
            </a:pPr>
            <a:r>
              <a:rPr lang="en-US" sz="2400" b="1" dirty="0" smtClean="0">
                <a:solidFill>
                  <a:srgbClr val="6A0000"/>
                </a:solidFill>
                <a:latin typeface="+mn-lt"/>
              </a:rPr>
              <a:t>Client Expectations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Low Cost</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High Quality</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Construction Completion by February 2014</a:t>
            </a:r>
          </a:p>
          <a:p>
            <a:pPr marL="297180">
              <a:spcBef>
                <a:spcPts val="1200"/>
              </a:spcBef>
              <a:spcAft>
                <a:spcPts val="600"/>
              </a:spcAft>
            </a:pPr>
            <a:r>
              <a:rPr lang="en-US" sz="2400" b="1" dirty="0" smtClean="0">
                <a:solidFill>
                  <a:srgbClr val="6A0000"/>
                </a:solidFill>
                <a:latin typeface="+mn-lt"/>
              </a:rPr>
              <a:t>Project Purpose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Continue senior care excellence started by MJD 150 years ago</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Cultural Change Movement</a:t>
            </a:r>
            <a:endParaRPr lang="en-US" sz="2400" b="1" dirty="0">
              <a:solidFill>
                <a:schemeClr val="accent1">
                  <a:lumMod val="50000"/>
                </a:schemeClr>
              </a:solidFill>
              <a:latin typeface="+mn-lt"/>
            </a:endParaRPr>
          </a:p>
          <a:p>
            <a:pPr marL="297180">
              <a:spcBef>
                <a:spcPts val="300"/>
              </a:spcBef>
              <a:spcAft>
                <a:spcPts val="300"/>
              </a:spcAft>
            </a:pPr>
            <a:endParaRPr lang="en-US" sz="2400" b="1" dirty="0" smtClean="0">
              <a:solidFill>
                <a:schemeClr val="accent1">
                  <a:lumMod val="50000"/>
                </a:schemeClr>
              </a:solidFill>
              <a:latin typeface="+mn-lt"/>
            </a:endParaRPr>
          </a:p>
        </p:txBody>
      </p:sp>
      <p:sp>
        <p:nvSpPr>
          <p:cNvPr id="23" name="Rectangle 22"/>
          <p:cNvSpPr/>
          <p:nvPr/>
        </p:nvSpPr>
        <p:spPr>
          <a:xfrm>
            <a:off x="3886200" y="1810355"/>
            <a:ext cx="5238751" cy="933589"/>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Project Location</a:t>
            </a:r>
          </a:p>
          <a:p>
            <a:pPr marL="57150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Bala Cynwd, Pennsylvania </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6794" y="1447800"/>
            <a:ext cx="1992606" cy="199260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810" y="2885461"/>
            <a:ext cx="4665530" cy="3362939"/>
          </a:xfrm>
          <a:prstGeom prst="rect">
            <a:avLst/>
          </a:prstGeom>
          <a:noFill/>
          <a:ln w="19050">
            <a:solidFill>
              <a:srgbClr val="6A0000"/>
            </a:solidFill>
            <a:miter lim="800000"/>
            <a:headEnd/>
            <a:tailEnd/>
          </a:ln>
          <a:extLst>
            <a:ext uri="{909E8E84-426E-40DD-AFC4-6F175D3DCCD1}">
              <a14:hiddenFill xmlns:a14="http://schemas.microsoft.com/office/drawing/2010/main">
                <a:solidFill>
                  <a:schemeClr val="accent1"/>
                </a:solidFill>
              </a14:hiddenFill>
            </a:ext>
          </a:extLst>
        </p:spPr>
      </p:pic>
      <p:sp>
        <p:nvSpPr>
          <p:cNvPr id="22" name="TextBox 21"/>
          <p:cNvSpPr txBox="1"/>
          <p:nvPr/>
        </p:nvSpPr>
        <p:spPr bwMode="auto">
          <a:xfrm>
            <a:off x="4231481" y="6318501"/>
            <a:ext cx="4548187" cy="265113"/>
          </a:xfrm>
          <a:prstGeom prst="rect">
            <a:avLst/>
          </a:prstGeom>
          <a:noFill/>
          <a:ln>
            <a:noFill/>
          </a:ln>
        </p:spPr>
        <p:txBody>
          <a:bodyPr>
            <a:spAutoFit/>
          </a:bodyPr>
          <a:lstStyle/>
          <a:p>
            <a:pPr algn="ctr">
              <a:defRPr/>
            </a:pPr>
            <a:r>
              <a:rPr lang="en-US" sz="1100" i="1" dirty="0">
                <a:latin typeface="+mn-lt"/>
                <a:cs typeface="+mn-cs"/>
              </a:rPr>
              <a:t>Image Courtesy of </a:t>
            </a:r>
            <a:r>
              <a:rPr lang="en-US" sz="1100" i="1" dirty="0" smtClean="0">
                <a:latin typeface="+mn-lt"/>
                <a:cs typeface="+mn-cs"/>
              </a:rPr>
              <a:t>Google Maps</a:t>
            </a:r>
            <a:endParaRPr lang="en-US" sz="1100" i="1" dirty="0">
              <a:latin typeface="+mn-lt"/>
              <a:cs typeface="+mn-cs"/>
            </a:endParaRPr>
          </a:p>
        </p:txBody>
      </p:sp>
      <p:pic>
        <p:nvPicPr>
          <p:cNvPr id="2052" name="Picture 4" descr="C:\Users\gqt5013\Downloads\MJD Interior Render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17247" y="2057400"/>
            <a:ext cx="3781353" cy="2514600"/>
          </a:xfrm>
          <a:prstGeom prst="rect">
            <a:avLst/>
          </a:prstGeom>
          <a:noFill/>
          <a:ln w="19050">
            <a:solidFill>
              <a:srgbClr val="6A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54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 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100" y="1699475"/>
            <a:ext cx="7543800" cy="5006125"/>
          </a:xfrm>
          <a:prstGeom prst="rect">
            <a:avLst/>
          </a:prstGeom>
          <a:noFill/>
          <a:ln>
            <a:noFill/>
          </a:ln>
        </p:spPr>
      </p:pic>
      <p:pic>
        <p:nvPicPr>
          <p:cNvPr id="2049"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00" r="7766" b="15529"/>
          <a:stretch/>
        </p:blipFill>
        <p:spPr bwMode="auto">
          <a:xfrm>
            <a:off x="18897600" y="1731558"/>
            <a:ext cx="7835900" cy="497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6780" y="1635975"/>
            <a:ext cx="3994638" cy="5153398"/>
          </a:xfrm>
          <a:prstGeom prst="rect">
            <a:avLst/>
          </a:prstGeom>
          <a:noFill/>
          <a:ln>
            <a:noFill/>
          </a:ln>
        </p:spPr>
      </p:pic>
    </p:spTree>
    <p:extLst>
      <p:ext uri="{BB962C8B-B14F-4D97-AF65-F5344CB8AC3E}">
        <p14:creationId xmlns:p14="http://schemas.microsoft.com/office/powerpoint/2010/main" val="4068888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 MEP Corridor Racks </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5029200" y="1905000"/>
            <a:ext cx="2743200" cy="2898140"/>
          </a:xfrm>
          <a:prstGeom prst="rect">
            <a:avLst/>
          </a:prstGeom>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4820653" y="4870049"/>
            <a:ext cx="3429000" cy="1773555"/>
          </a:xfrm>
          <a:prstGeom prst="rect">
            <a:avLst/>
          </a:prstGeom>
        </p:spPr>
      </p:pic>
      <p:pic>
        <p:nvPicPr>
          <p:cNvPr id="6145" name="Picture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04" r="9300" b="13156"/>
          <a:stretch/>
        </p:blipFill>
        <p:spPr bwMode="auto">
          <a:xfrm>
            <a:off x="10228448" y="1935174"/>
            <a:ext cx="6975105"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15" r="3024" b="20836"/>
          <a:stretch/>
        </p:blipFill>
        <p:spPr bwMode="auto">
          <a:xfrm>
            <a:off x="9422521" y="4680647"/>
            <a:ext cx="8586958" cy="172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a:off x="19083955" y="3721394"/>
            <a:ext cx="436034" cy="1332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8440400" y="2286000"/>
            <a:ext cx="4325621" cy="3751274"/>
            <a:chOff x="18772504" y="2376397"/>
            <a:chExt cx="3401695" cy="2950025"/>
          </a:xfrm>
        </p:grpSpPr>
        <p:pic>
          <p:nvPicPr>
            <p:cNvPr id="24" name="Picture 23"/>
            <p:cNvPicPr/>
            <p:nvPr/>
          </p:nvPicPr>
          <p:blipFill rotWithShape="1">
            <a:blip r:embed="rId8" cstate="print">
              <a:extLst>
                <a:ext uri="{28A0092B-C50C-407E-A947-70E740481C1C}">
                  <a14:useLocalDpi xmlns:a14="http://schemas.microsoft.com/office/drawing/2010/main" val="0"/>
                </a:ext>
              </a:extLst>
            </a:blip>
            <a:srcRect b="6719"/>
            <a:stretch/>
          </p:blipFill>
          <p:spPr bwMode="auto">
            <a:xfrm>
              <a:off x="18772504" y="2376397"/>
              <a:ext cx="3401695" cy="2950025"/>
            </a:xfrm>
            <a:prstGeom prst="rect">
              <a:avLst/>
            </a:prstGeom>
            <a:ln>
              <a:noFill/>
            </a:ln>
            <a:effectLst>
              <a:softEdge rad="112500"/>
            </a:effectLst>
            <a:extLst>
              <a:ext uri="{53640926-AAD7-44D8-BBD7-CCE9431645EC}">
                <a14:shadowObscured xmlns:a14="http://schemas.microsoft.com/office/drawing/2010/main"/>
              </a:ext>
            </a:extLst>
          </p:spPr>
        </p:pic>
        <p:cxnSp>
          <p:nvCxnSpPr>
            <p:cNvPr id="25" name="Straight Arrow Connector 24"/>
            <p:cNvCxnSpPr/>
            <p:nvPr/>
          </p:nvCxnSpPr>
          <p:spPr>
            <a:xfrm>
              <a:off x="19278600" y="3505200"/>
              <a:ext cx="342900" cy="1047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2885400" y="3230574"/>
            <a:ext cx="4356100" cy="2810807"/>
            <a:chOff x="22555200" y="4264620"/>
            <a:chExt cx="3401060" cy="2194560"/>
          </a:xfrm>
        </p:grpSpPr>
        <p:pic>
          <p:nvPicPr>
            <p:cNvPr id="27" name="Picture 26"/>
            <p:cNvPicPr/>
            <p:nvPr/>
          </p:nvPicPr>
          <p:blipFill>
            <a:blip r:embed="rId9" cstate="print">
              <a:extLst>
                <a:ext uri="{28A0092B-C50C-407E-A947-70E740481C1C}">
                  <a14:useLocalDpi xmlns:a14="http://schemas.microsoft.com/office/drawing/2010/main" val="0"/>
                </a:ext>
              </a:extLst>
            </a:blip>
            <a:stretch>
              <a:fillRect/>
            </a:stretch>
          </p:blipFill>
          <p:spPr>
            <a:xfrm>
              <a:off x="22555200" y="4264620"/>
              <a:ext cx="3401060" cy="2194560"/>
            </a:xfrm>
            <a:prstGeom prst="rect">
              <a:avLst/>
            </a:prstGeom>
            <a:ln>
              <a:noFill/>
            </a:ln>
            <a:effectLst>
              <a:softEdge rad="112500"/>
            </a:effectLst>
          </p:spPr>
        </p:pic>
        <p:cxnSp>
          <p:nvCxnSpPr>
            <p:cNvPr id="28" name="Straight Arrow Connector 27"/>
            <p:cNvCxnSpPr/>
            <p:nvPr/>
          </p:nvCxnSpPr>
          <p:spPr>
            <a:xfrm>
              <a:off x="24104600" y="4414019"/>
              <a:ext cx="0" cy="266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6969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 MEP Corridor Racks </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X:\AE 481W - Thesis\Site\Site Plans\Site Plan - 02 Super Structure.png"/>
          <p:cNvPicPr/>
          <p:nvPr/>
        </p:nvPicPr>
        <p:blipFill rotWithShape="1">
          <a:blip r:embed="rId4" cstate="print">
            <a:extLst>
              <a:ext uri="{28A0092B-C50C-407E-A947-70E740481C1C}">
                <a14:useLocalDpi xmlns:a14="http://schemas.microsoft.com/office/drawing/2010/main" val="0"/>
              </a:ext>
            </a:extLst>
          </a:blip>
          <a:srcRect l="2578" t="4044" r="2578" b="4044"/>
          <a:stretch/>
        </p:blipFill>
        <p:spPr bwMode="auto">
          <a:xfrm>
            <a:off x="9639300" y="1645419"/>
            <a:ext cx="8191500" cy="5136381"/>
          </a:xfrm>
          <a:prstGeom prst="rect">
            <a:avLst/>
          </a:prstGeom>
          <a:noFill/>
          <a:ln>
            <a:noFill/>
          </a:ln>
        </p:spPr>
      </p:pic>
    </p:spTree>
    <p:extLst>
      <p:ext uri="{BB962C8B-B14F-4D97-AF65-F5344CB8AC3E}">
        <p14:creationId xmlns:p14="http://schemas.microsoft.com/office/powerpoint/2010/main" val="56259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 Green Roof  </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4"/>
          <a:srcRect l="15909" r="15727" b="21919"/>
          <a:stretch/>
        </p:blipFill>
        <p:spPr>
          <a:xfrm>
            <a:off x="9677400" y="1855342"/>
            <a:ext cx="8077200" cy="2183902"/>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2979403241"/>
              </p:ext>
            </p:extLst>
          </p:nvPr>
        </p:nvGraphicFramePr>
        <p:xfrm>
          <a:off x="4016826" y="1850935"/>
          <a:ext cx="4957826" cy="4696968"/>
        </p:xfrm>
        <a:graphic>
          <a:graphicData uri="http://schemas.openxmlformats.org/drawingml/2006/table">
            <a:tbl>
              <a:tblPr firstRow="1" firstCol="1" bandRow="1"/>
              <a:tblGrid>
                <a:gridCol w="2164969"/>
                <a:gridCol w="1159510"/>
                <a:gridCol w="1633347"/>
              </a:tblGrid>
              <a:tr h="190500">
                <a:tc>
                  <a:txBody>
                    <a:bodyPr/>
                    <a:lstStyle/>
                    <a:p>
                      <a:pPr marL="0" marR="0" algn="ctr">
                        <a:lnSpc>
                          <a:spcPct val="115000"/>
                        </a:lnSpc>
                        <a:spcBef>
                          <a:spcPts val="0"/>
                        </a:spcBef>
                        <a:spcAft>
                          <a:spcPts val="0"/>
                        </a:spcAft>
                      </a:pPr>
                      <a:r>
                        <a:rPr lang="en-US"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EPDM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c>
                  <a:txBody>
                    <a:bodyPr/>
                    <a:lstStyle/>
                    <a:p>
                      <a:pPr marL="0" marR="0" algn="ctr">
                        <a:lnSpc>
                          <a:spcPct val="115000"/>
                        </a:lnSpc>
                        <a:spcBef>
                          <a:spcPts val="0"/>
                        </a:spcBef>
                        <a:spcAft>
                          <a:spcPts val="0"/>
                        </a:spcAft>
                      </a:pPr>
                      <a:r>
                        <a:rPr lang="en-US" sz="24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Green </a:t>
                      </a:r>
                      <a:r>
                        <a:rPr lang="en-US" sz="2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Roof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00"/>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$279,870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$378,272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$279,870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$123,143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37160">
                <a:tc>
                  <a:txBody>
                    <a:bodyPr/>
                    <a:lstStyle/>
                    <a:p>
                      <a:pPr marL="0" marR="0" algn="ctr">
                        <a:lnSpc>
                          <a:spcPct val="115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$559,740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$397,915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 Difference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$161,825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7160">
                <a:tc>
                  <a:txBody>
                    <a:bodyPr/>
                    <a:lstStyle/>
                    <a:p>
                      <a:pPr marL="0" marR="0" algn="ctr">
                        <a:lnSpc>
                          <a:spcPct val="115000"/>
                        </a:lnSpc>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Initial Cost Diff.</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$119,102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7160">
                <a:tc>
                  <a:txBody>
                    <a:bodyPr/>
                    <a:lstStyle/>
                    <a:p>
                      <a:pPr marL="0" marR="0" algn="ctr">
                        <a:lnSpc>
                          <a:spcPct val="115000"/>
                        </a:lnSpc>
                        <a:spcBef>
                          <a:spcPts val="0"/>
                        </a:spcBef>
                        <a:spcAft>
                          <a:spcPts val="0"/>
                        </a:spcAft>
                      </a:pPr>
                      <a:r>
                        <a:rPr lang="en-US"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TOTAL SAVINGS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0000"/>
                    </a:solidFill>
                  </a:tcPr>
                </a:tc>
                <a:tc gridSpan="2">
                  <a:txBody>
                    <a:bodyPr/>
                    <a:lstStyle/>
                    <a:p>
                      <a:pPr marL="0" marR="0" algn="ctr">
                        <a:lnSpc>
                          <a:spcPct val="115000"/>
                        </a:lnSpc>
                        <a:spcBef>
                          <a:spcPts val="0"/>
                        </a:spcBef>
                        <a:spcAft>
                          <a:spcPts val="0"/>
                        </a:spcAft>
                      </a:pPr>
                      <a:r>
                        <a:rPr lang="en-US" sz="2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$42,723</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0000"/>
                    </a:solidFill>
                  </a:tcPr>
                </a:tc>
                <a:tc hMerge="1">
                  <a:txBody>
                    <a:bodyPr/>
                    <a:lstStyle/>
                    <a:p>
                      <a:endParaRPr lang="en-US"/>
                    </a:p>
                  </a:txBody>
                  <a:tcPr/>
                </a:tc>
              </a:tr>
            </a:tbl>
          </a:graphicData>
        </a:graphic>
      </p:graphicFrame>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9126" b="15204"/>
          <a:stretch/>
        </p:blipFill>
        <p:spPr bwMode="auto">
          <a:xfrm>
            <a:off x="18592800" y="1868042"/>
            <a:ext cx="8553124" cy="308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516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 Green Roof  </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stretch>
            <a:fillRect/>
          </a:stretch>
        </p:blipFill>
        <p:spPr>
          <a:xfrm>
            <a:off x="9610585" y="1809750"/>
            <a:ext cx="8210830" cy="2743200"/>
          </a:xfrm>
          <a:prstGeom prst="rect">
            <a:avLst/>
          </a:prstGeom>
        </p:spPr>
      </p:pic>
      <p:pic>
        <p:nvPicPr>
          <p:cNvPr id="25" name="Picture 24"/>
          <p:cNvPicPr>
            <a:picLocks noChangeAspect="1"/>
          </p:cNvPicPr>
          <p:nvPr/>
        </p:nvPicPr>
        <p:blipFill>
          <a:blip r:embed="rId5"/>
          <a:stretch>
            <a:fillRect/>
          </a:stretch>
        </p:blipFill>
        <p:spPr>
          <a:xfrm>
            <a:off x="9616873" y="4343400"/>
            <a:ext cx="8198254" cy="2743200"/>
          </a:xfrm>
          <a:prstGeom prst="rect">
            <a:avLst/>
          </a:prstGeom>
        </p:spPr>
      </p:pic>
      <p:pic>
        <p:nvPicPr>
          <p:cNvPr id="26" name="Picture 25" descr="E:\07 - Research\Analysis 3 - Green Roof\Strucutral Analysis\S3-1a.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7271" y="2600781"/>
            <a:ext cx="4901929" cy="3114219"/>
          </a:xfrm>
          <a:prstGeom prst="rect">
            <a:avLst/>
          </a:prstGeom>
          <a:noFill/>
          <a:ln>
            <a:noFill/>
          </a:ln>
        </p:spPr>
      </p:pic>
      <p:pic>
        <p:nvPicPr>
          <p:cNvPr id="28" name="Picture 27"/>
          <p:cNvPicPr>
            <a:picLocks noChangeAspect="1"/>
          </p:cNvPicPr>
          <p:nvPr/>
        </p:nvPicPr>
        <p:blipFill>
          <a:blip r:embed="rId7"/>
          <a:stretch>
            <a:fillRect/>
          </a:stretch>
        </p:blipFill>
        <p:spPr>
          <a:xfrm>
            <a:off x="19795784" y="1676400"/>
            <a:ext cx="6884504" cy="4229750"/>
          </a:xfrm>
          <a:prstGeom prst="rect">
            <a:avLst/>
          </a:prstGeom>
        </p:spPr>
      </p:pic>
    </p:spTree>
    <p:extLst>
      <p:ext uri="{BB962C8B-B14F-4D97-AF65-F5344CB8AC3E}">
        <p14:creationId xmlns:p14="http://schemas.microsoft.com/office/powerpoint/2010/main" val="360593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 Green Roof  </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G:\07 - Research\Analysis 3 - Green Roof\Appendix XX - Design Criteria\Design Criteria_Page_3.png"/>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5193" r="11445" b="45498"/>
          <a:stretch/>
        </p:blipFill>
        <p:spPr bwMode="auto">
          <a:xfrm>
            <a:off x="19825335" y="1838325"/>
            <a:ext cx="6235065" cy="4486275"/>
          </a:xfrm>
          <a:prstGeom prst="rect">
            <a:avLst/>
          </a:prstGeom>
          <a:noFill/>
          <a:ln>
            <a:noFill/>
          </a:ln>
        </p:spPr>
      </p:pic>
      <p:pic>
        <p:nvPicPr>
          <p:cNvPr id="21" name="Picture 20" descr="G:\07 - Research\Analysis 3 - Green Roof\Appendix XX - Design Criteria\Design Criteria_Page_2.png"/>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366" t="21926" r="7963" b="7996"/>
          <a:stretch/>
        </p:blipFill>
        <p:spPr bwMode="auto">
          <a:xfrm>
            <a:off x="11261993" y="1676400"/>
            <a:ext cx="4908014" cy="5029200"/>
          </a:xfrm>
          <a:prstGeom prst="rect">
            <a:avLst/>
          </a:prstGeom>
          <a:noFill/>
          <a:ln>
            <a:noFill/>
          </a:ln>
        </p:spPr>
      </p:pic>
    </p:spTree>
    <p:extLst>
      <p:ext uri="{BB962C8B-B14F-4D97-AF65-F5344CB8AC3E}">
        <p14:creationId xmlns:p14="http://schemas.microsoft.com/office/powerpoint/2010/main" val="605813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 Green Roof  </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4152900" y="2590800"/>
            <a:ext cx="4724400" cy="2963763"/>
          </a:xfrm>
          <a:prstGeom prst="rect">
            <a:avLst/>
          </a:prstGeom>
        </p:spPr>
      </p:pic>
      <p:pic>
        <p:nvPicPr>
          <p:cNvPr id="3" name="Picture 2"/>
          <p:cNvPicPr>
            <a:picLocks noChangeAspect="1"/>
          </p:cNvPicPr>
          <p:nvPr/>
        </p:nvPicPr>
        <p:blipFill>
          <a:blip r:embed="rId5"/>
          <a:stretch>
            <a:fillRect/>
          </a:stretch>
        </p:blipFill>
        <p:spPr>
          <a:xfrm>
            <a:off x="19431000" y="2895600"/>
            <a:ext cx="7849186" cy="2614332"/>
          </a:xfrm>
          <a:prstGeom prst="rect">
            <a:avLst/>
          </a:prstGeom>
        </p:spPr>
      </p:pic>
      <p:sp>
        <p:nvSpPr>
          <p:cNvPr id="24" name="Rectangle 23"/>
          <p:cNvSpPr/>
          <p:nvPr/>
        </p:nvSpPr>
        <p:spPr>
          <a:xfrm>
            <a:off x="10934700" y="5715000"/>
            <a:ext cx="5562600" cy="907941"/>
          </a:xfrm>
          <a:prstGeom prst="rect">
            <a:avLst/>
          </a:prstGeom>
        </p:spPr>
        <p:txBody>
          <a:bodyPr wrap="square">
            <a:spAutoFit/>
          </a:bodyPr>
          <a:lstStyle/>
          <a:p>
            <a:pPr marL="228600">
              <a:spcBef>
                <a:spcPts val="300"/>
              </a:spcBef>
              <a:spcAft>
                <a:spcPts val="300"/>
              </a:spcAft>
            </a:pPr>
            <a:r>
              <a:rPr lang="en-US" sz="2400" b="1" dirty="0" smtClean="0">
                <a:solidFill>
                  <a:schemeClr val="accent1">
                    <a:lumMod val="50000"/>
                  </a:schemeClr>
                </a:solidFill>
                <a:latin typeface="+mn-lt"/>
              </a:rPr>
              <a:t>EPDM STC: 41 	Green Roof STC: 48</a:t>
            </a:r>
          </a:p>
          <a:p>
            <a:pPr marL="228600" algn="ctr">
              <a:spcBef>
                <a:spcPts val="300"/>
              </a:spcBef>
              <a:spcAft>
                <a:spcPts val="300"/>
              </a:spcAft>
            </a:pPr>
            <a:r>
              <a:rPr lang="en-US" sz="2400" b="1" dirty="0" smtClean="0">
                <a:solidFill>
                  <a:schemeClr val="accent1">
                    <a:lumMod val="50000"/>
                  </a:schemeClr>
                </a:solidFill>
                <a:latin typeface="+mn-lt"/>
              </a:rPr>
              <a:t>Complete System STC: 44</a:t>
            </a:r>
          </a:p>
        </p:txBody>
      </p:sp>
      <p:pic>
        <p:nvPicPr>
          <p:cNvPr id="4" name="Picture 3"/>
          <p:cNvPicPr>
            <a:picLocks noChangeAspect="1"/>
          </p:cNvPicPr>
          <p:nvPr/>
        </p:nvPicPr>
        <p:blipFill>
          <a:blip r:embed="rId6"/>
          <a:stretch>
            <a:fillRect/>
          </a:stretch>
        </p:blipFill>
        <p:spPr>
          <a:xfrm>
            <a:off x="10150109" y="1828800"/>
            <a:ext cx="7131782" cy="3810361"/>
          </a:xfrm>
          <a:prstGeom prst="rect">
            <a:avLst/>
          </a:prstGeom>
        </p:spPr>
      </p:pic>
    </p:spTree>
    <p:extLst>
      <p:ext uri="{BB962C8B-B14F-4D97-AF65-F5344CB8AC3E}">
        <p14:creationId xmlns:p14="http://schemas.microsoft.com/office/powerpoint/2010/main" val="4260979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Appendix </a:t>
            </a:r>
            <a:r>
              <a:rPr lang="en-US" sz="4800" b="1" dirty="0" smtClean="0"/>
              <a:t>–Alternate Delivery</a:t>
            </a:r>
            <a:endParaRPr lang="en-US" sz="4800" b="1" dirty="0" smtClean="0"/>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0095470" y="1806488"/>
            <a:ext cx="3163330" cy="4899112"/>
            <a:chOff x="124135" y="0"/>
            <a:chExt cx="4362450" cy="675544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92162" y="0"/>
              <a:ext cx="3964791" cy="6363970"/>
            </a:xfrm>
            <a:prstGeom prst="rect">
              <a:avLst/>
            </a:prstGeom>
            <a:noFill/>
            <a:ln>
              <a:noFill/>
            </a:ln>
          </p:spPr>
        </p:pic>
        <p:sp>
          <p:nvSpPr>
            <p:cNvPr id="22" name="Text Box 2"/>
            <p:cNvSpPr txBox="1">
              <a:spLocks noChangeArrowheads="1"/>
            </p:cNvSpPr>
            <p:nvPr/>
          </p:nvSpPr>
          <p:spPr bwMode="auto">
            <a:xfrm>
              <a:off x="124135" y="6317290"/>
              <a:ext cx="4362450" cy="4381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1200"/>
                </a:spcBef>
                <a:spcAft>
                  <a:spcPts val="1000"/>
                </a:spcAft>
              </a:pPr>
              <a:r>
                <a:rPr lang="en-US" sz="1000" dirty="0" smtClean="0">
                  <a:effectLst/>
                  <a:latin typeface="Calibri"/>
                  <a:ea typeface="Calibri"/>
                  <a:cs typeface="Times New Roman"/>
                </a:rPr>
                <a:t>Hybrid </a:t>
              </a:r>
              <a:r>
                <a:rPr lang="en-US" sz="1000" dirty="0">
                  <a:effectLst/>
                  <a:latin typeface="Calibri"/>
                  <a:ea typeface="Calibri"/>
                  <a:cs typeface="Times New Roman"/>
                </a:rPr>
                <a:t>Project Delivery (DBB + DB) Process Map </a:t>
              </a:r>
              <a:r>
                <a:rPr lang="en-US" sz="1100" dirty="0">
                  <a:effectLst/>
                  <a:latin typeface="Calibri"/>
                  <a:ea typeface="Calibri"/>
                  <a:cs typeface="Times New Roman"/>
                </a:rPr>
                <a:t> </a:t>
              </a:r>
            </a:p>
          </p:txBody>
        </p:sp>
      </p:grpSp>
      <p:grpSp>
        <p:nvGrpSpPr>
          <p:cNvPr id="23" name="Group 22"/>
          <p:cNvGrpSpPr/>
          <p:nvPr/>
        </p:nvGrpSpPr>
        <p:grpSpPr>
          <a:xfrm>
            <a:off x="14401800" y="1981200"/>
            <a:ext cx="2279406" cy="4517920"/>
            <a:chOff x="1975" y="0"/>
            <a:chExt cx="2748139" cy="5455475"/>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 y="0"/>
              <a:ext cx="2748139" cy="4946650"/>
            </a:xfrm>
            <a:prstGeom prst="rect">
              <a:avLst/>
            </a:prstGeom>
          </p:spPr>
        </p:pic>
        <p:sp>
          <p:nvSpPr>
            <p:cNvPr id="26" name="Text Box 2"/>
            <p:cNvSpPr txBox="1">
              <a:spLocks noChangeArrowheads="1"/>
            </p:cNvSpPr>
            <p:nvPr/>
          </p:nvSpPr>
          <p:spPr bwMode="auto">
            <a:xfrm>
              <a:off x="133350" y="4988750"/>
              <a:ext cx="2609850" cy="46672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1200"/>
                </a:spcBef>
                <a:spcAft>
                  <a:spcPts val="1000"/>
                </a:spcAft>
              </a:pPr>
              <a:r>
                <a:rPr lang="en-US" sz="1000" dirty="0" smtClean="0">
                  <a:effectLst/>
                  <a:latin typeface="Calibri"/>
                  <a:ea typeface="Calibri"/>
                  <a:cs typeface="Times New Roman"/>
                </a:rPr>
                <a:t>IPD </a:t>
              </a:r>
              <a:r>
                <a:rPr lang="en-US" sz="1000" dirty="0">
                  <a:effectLst/>
                  <a:latin typeface="Calibri"/>
                  <a:ea typeface="Calibri"/>
                  <a:cs typeface="Times New Roman"/>
                </a:rPr>
                <a:t>Project Delivery Process Map</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p:txBody>
        </p:sp>
      </p:grpSp>
      <p:pic>
        <p:nvPicPr>
          <p:cNvPr id="27" name="Picture 26"/>
          <p:cNvPicPr/>
          <p:nvPr/>
        </p:nvPicPr>
        <p:blipFill>
          <a:blip r:embed="rId6">
            <a:extLst>
              <a:ext uri="{28A0092B-C50C-407E-A947-70E740481C1C}">
                <a14:useLocalDpi xmlns:a14="http://schemas.microsoft.com/office/drawing/2010/main" val="0"/>
              </a:ext>
            </a:extLst>
          </a:blip>
          <a:stretch>
            <a:fillRect/>
          </a:stretch>
        </p:blipFill>
        <p:spPr>
          <a:xfrm>
            <a:off x="19888200" y="2302270"/>
            <a:ext cx="5943600" cy="3454400"/>
          </a:xfrm>
          <a:prstGeom prst="rect">
            <a:avLst/>
          </a:prstGeom>
        </p:spPr>
      </p:pic>
      <p:sp>
        <p:nvSpPr>
          <p:cNvPr id="2" name="Rectangle 1"/>
          <p:cNvSpPr/>
          <p:nvPr/>
        </p:nvSpPr>
        <p:spPr>
          <a:xfrm>
            <a:off x="19659600" y="5788223"/>
            <a:ext cx="6166816" cy="307777"/>
          </a:xfrm>
          <a:prstGeom prst="rect">
            <a:avLst/>
          </a:prstGeom>
        </p:spPr>
        <p:txBody>
          <a:bodyPr wrap="none">
            <a:spAutoFit/>
          </a:bodyPr>
          <a:lstStyle/>
          <a:p>
            <a:r>
              <a:rPr lang="en-US" sz="1400" dirty="0"/>
              <a:t>Traditional Delivery vs. IPD – Image from </a:t>
            </a:r>
            <a:r>
              <a:rPr lang="en-US" sz="1400" u="sng" dirty="0">
                <a:hlinkClick r:id="rId7"/>
              </a:rPr>
              <a:t>Building Information Management</a:t>
            </a:r>
            <a:endParaRPr lang="en-US" sz="1400"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2367677"/>
            <a:ext cx="4919105" cy="319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9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rgbClr val="FFCC00"/>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11616" y="1762646"/>
            <a:ext cx="9143999" cy="4414029"/>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Problem Identification</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No Urgency Placed on Completing </a:t>
            </a:r>
            <a:r>
              <a:rPr lang="en-US" sz="2400" b="1" dirty="0">
                <a:solidFill>
                  <a:schemeClr val="accent1">
                    <a:lumMod val="50000"/>
                  </a:schemeClr>
                </a:solidFill>
                <a:latin typeface="+mn-lt"/>
              </a:rPr>
              <a:t>P</a:t>
            </a:r>
            <a:r>
              <a:rPr lang="en-US" sz="2400" b="1" dirty="0" smtClean="0">
                <a:solidFill>
                  <a:schemeClr val="accent1">
                    <a:lumMod val="50000"/>
                  </a:schemeClr>
                </a:solidFill>
                <a:latin typeface="+mn-lt"/>
              </a:rPr>
              <a:t>roject Faster</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Scheduling Gaps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Limited Activity Overlap (Majority Start-to-Finish Activities)</a:t>
            </a:r>
          </a:p>
          <a:p>
            <a:pPr marL="297180">
              <a:spcBef>
                <a:spcPts val="1200"/>
              </a:spcBef>
              <a:spcAft>
                <a:spcPts val="600"/>
              </a:spcAft>
            </a:pPr>
            <a:r>
              <a:rPr lang="en-US" sz="2400" b="1" dirty="0" smtClean="0">
                <a:solidFill>
                  <a:srgbClr val="6A0000"/>
                </a:solidFill>
                <a:latin typeface="+mn-lt"/>
              </a:rPr>
              <a:t>Background Information</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Emphasis on Cost &amp; Quality</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Simple Cost Effective Fix</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sp>
        <p:nvSpPr>
          <p:cNvPr id="19" name="Rectangle 18"/>
          <p:cNvSpPr/>
          <p:nvPr/>
        </p:nvSpPr>
        <p:spPr>
          <a:xfrm>
            <a:off x="18288001" y="1752600"/>
            <a:ext cx="9143999" cy="3598421"/>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General Conditions Overview</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Total Cost: $1,596,477</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50</a:t>
            </a:r>
            <a:r>
              <a:rPr lang="en-US" sz="2400" b="1" dirty="0">
                <a:solidFill>
                  <a:schemeClr val="accent1">
                    <a:lumMod val="50000"/>
                  </a:schemeClr>
                </a:solidFill>
                <a:latin typeface="+mn-lt"/>
              </a:rPr>
              <a:t>% of GC Costs </a:t>
            </a:r>
            <a:r>
              <a:rPr lang="en-US" sz="2400" b="1" dirty="0" smtClean="0">
                <a:solidFill>
                  <a:schemeClr val="accent1">
                    <a:lumMod val="50000"/>
                  </a:schemeClr>
                </a:solidFill>
                <a:latin typeface="+mn-lt"/>
              </a:rPr>
              <a:t> Affected by Schedule </a:t>
            </a:r>
            <a:r>
              <a:rPr lang="en-US" sz="2400" b="1" dirty="0">
                <a:solidFill>
                  <a:schemeClr val="accent1">
                    <a:lumMod val="50000"/>
                  </a:schemeClr>
                </a:solidFill>
                <a:latin typeface="+mn-lt"/>
              </a:rPr>
              <a:t>C</a:t>
            </a:r>
            <a:r>
              <a:rPr lang="en-US" sz="2400" b="1" dirty="0" smtClean="0">
                <a:solidFill>
                  <a:schemeClr val="accent1">
                    <a:lumMod val="50000"/>
                  </a:schemeClr>
                </a:solidFill>
                <a:latin typeface="+mn-lt"/>
              </a:rPr>
              <a:t>hanges: $798,384</a:t>
            </a:r>
            <a:endParaRPr lang="en-US" sz="2400" b="1" dirty="0">
              <a:solidFill>
                <a:schemeClr val="accent1">
                  <a:lumMod val="50000"/>
                </a:schemeClr>
              </a:solidFill>
              <a:latin typeface="+mn-lt"/>
            </a:endParaRPr>
          </a:p>
          <a:p>
            <a:pPr marL="297180">
              <a:spcBef>
                <a:spcPts val="1200"/>
              </a:spcBef>
              <a:spcAft>
                <a:spcPts val="600"/>
              </a:spcAft>
            </a:pPr>
            <a:r>
              <a:rPr lang="en-US" sz="2400" b="1" dirty="0" smtClean="0">
                <a:solidFill>
                  <a:srgbClr val="6A0000"/>
                </a:solidFill>
                <a:latin typeface="+mn-lt"/>
              </a:rPr>
              <a:t>Analysis Goals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Two </a:t>
            </a:r>
            <a:r>
              <a:rPr lang="en-US" sz="2400" b="1" dirty="0">
                <a:solidFill>
                  <a:schemeClr val="accent1">
                    <a:lumMod val="50000"/>
                  </a:schemeClr>
                </a:solidFill>
                <a:latin typeface="+mn-lt"/>
              </a:rPr>
              <a:t>Week Reduction</a:t>
            </a:r>
          </a:p>
          <a:p>
            <a:pPr marL="640080" indent="-342900">
              <a:spcBef>
                <a:spcPts val="200"/>
              </a:spcBef>
              <a:spcAft>
                <a:spcPts val="200"/>
              </a:spcAft>
              <a:buFont typeface="Calibri" panose="020F0502020204030204" pitchFamily="34" charset="0"/>
              <a:buChar char=" "/>
            </a:pPr>
            <a:r>
              <a:rPr lang="en-US" sz="2400" b="1" dirty="0">
                <a:solidFill>
                  <a:schemeClr val="accent1">
                    <a:lumMod val="50000"/>
                  </a:schemeClr>
                </a:solidFill>
                <a:latin typeface="+mn-lt"/>
              </a:rPr>
              <a:t>Savings on General </a:t>
            </a:r>
            <a:r>
              <a:rPr lang="en-US" sz="2400" b="1" dirty="0" smtClean="0">
                <a:solidFill>
                  <a:schemeClr val="accent1">
                    <a:lumMod val="50000"/>
                  </a:schemeClr>
                </a:solidFill>
                <a:latin typeface="+mn-lt"/>
              </a:rPr>
              <a:t>Conditions: $28,514</a:t>
            </a:r>
            <a:endParaRPr lang="en-US" sz="2400" b="1" dirty="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16345" t="7716" r="19874" b="10403"/>
          <a:stretch/>
        </p:blipFill>
        <p:spPr bwMode="auto">
          <a:xfrm>
            <a:off x="4181475" y="2286000"/>
            <a:ext cx="4656866" cy="3847405"/>
          </a:xfrm>
          <a:prstGeom prst="rect">
            <a:avLst/>
          </a:prstGeom>
          <a:ln w="38100" cap="sq">
            <a:solidFill>
              <a:srgbClr val="66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0" name="TextBox 19"/>
          <p:cNvSpPr txBox="1"/>
          <p:nvPr/>
        </p:nvSpPr>
        <p:spPr bwMode="auto">
          <a:xfrm>
            <a:off x="4231481" y="6318501"/>
            <a:ext cx="4548187" cy="265113"/>
          </a:xfrm>
          <a:prstGeom prst="rect">
            <a:avLst/>
          </a:prstGeom>
          <a:noFill/>
          <a:ln>
            <a:noFill/>
          </a:ln>
        </p:spPr>
        <p:txBody>
          <a:bodyPr>
            <a:spAutoFit/>
          </a:bodyPr>
          <a:lstStyle/>
          <a:p>
            <a:pPr algn="ctr">
              <a:defRPr/>
            </a:pPr>
            <a:r>
              <a:rPr lang="en-US" sz="1100" i="1" dirty="0">
                <a:latin typeface="+mn-lt"/>
                <a:cs typeface="+mn-cs"/>
              </a:rPr>
              <a:t>Image Courtesy of </a:t>
            </a:r>
            <a:r>
              <a:rPr lang="en-US" sz="1100" i="1" dirty="0" smtClean="0">
                <a:latin typeface="+mn-lt"/>
                <a:cs typeface="+mn-cs"/>
              </a:rPr>
              <a:t>Google Maps</a:t>
            </a:r>
            <a:endParaRPr lang="en-US" sz="1100" i="1" dirty="0">
              <a:latin typeface="+mn-lt"/>
              <a:cs typeface="+mn-cs"/>
            </a:endParaRPr>
          </a:p>
        </p:txBody>
      </p:sp>
    </p:spTree>
    <p:extLst>
      <p:ext uri="{BB962C8B-B14F-4D97-AF65-F5344CB8AC3E}">
        <p14:creationId xmlns:p14="http://schemas.microsoft.com/office/powerpoint/2010/main" val="3704132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1" y="1773560"/>
            <a:ext cx="9143999" cy="483465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Example: Original Structure Phase Schedule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Substructure: 60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Superstructure: 28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Majority Start-to-Finish Activities</a:t>
            </a: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200"/>
              </a:spcBef>
              <a:spcAft>
                <a:spcPts val="600"/>
              </a:spcAft>
            </a:pPr>
            <a:r>
              <a:rPr lang="en-US" sz="2400" b="1" dirty="0" smtClean="0">
                <a:solidFill>
                  <a:srgbClr val="6A0000"/>
                </a:solidFill>
                <a:latin typeface="+mn-lt"/>
              </a:rPr>
              <a:t>Re-Sequencing Process</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1. Remove Schedule Gaps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2. Re-Sequence Activities</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3. Overlap Activities</a:t>
            </a:r>
            <a:endParaRPr lang="en-US" sz="2400" b="1" dirty="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21" name="Picture 20"/>
          <p:cNvPicPr/>
          <p:nvPr/>
        </p:nvPicPr>
        <p:blipFill rotWithShape="1">
          <a:blip r:embed="rId4" cstate="print">
            <a:extLst>
              <a:ext uri="{28A0092B-C50C-407E-A947-70E740481C1C}">
                <a14:useLocalDpi xmlns:a14="http://schemas.microsoft.com/office/drawing/2010/main" val="0"/>
              </a:ext>
            </a:extLst>
          </a:blip>
          <a:srcRect r="5950"/>
          <a:stretch/>
        </p:blipFill>
        <p:spPr bwMode="auto">
          <a:xfrm>
            <a:off x="4724400" y="1746241"/>
            <a:ext cx="11277600" cy="4906647"/>
          </a:xfrm>
          <a:prstGeom prst="rect">
            <a:avLst/>
          </a:prstGeom>
          <a:ln w="19050" cap="flat" cmpd="sng" algn="ctr">
            <a:solidFill>
              <a:srgbClr val="660000"/>
            </a:solidFill>
            <a:prstDash val="solid"/>
            <a:round/>
            <a:headEnd type="none" w="med" len="med"/>
            <a:tailEnd type="none" w="med" len="med"/>
          </a:ln>
          <a:extLst>
            <a:ext uri="{53640926-AAD7-44D8-BBD7-CCE9431645EC}">
              <a14:shadowObscured xmlns:a14="http://schemas.microsoft.com/office/drawing/2010/main"/>
            </a:ext>
          </a:extLst>
        </p:spPr>
      </p:pic>
      <p:cxnSp>
        <p:nvCxnSpPr>
          <p:cNvPr id="3" name="Straight Arrow Connector 2"/>
          <p:cNvCxnSpPr/>
          <p:nvPr/>
        </p:nvCxnSpPr>
        <p:spPr>
          <a:xfrm>
            <a:off x="11658600" y="2209800"/>
            <a:ext cx="1066800" cy="4419600"/>
          </a:xfrm>
          <a:prstGeom prst="straightConnector1">
            <a:avLst/>
          </a:prstGeom>
          <a:ln w="381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91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1" y="1773560"/>
            <a:ext cx="9143999" cy="483465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Example: Original Structure Phase Schedule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Substructure: 60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Superstructure: 28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Majority Start-to-Finish Activities</a:t>
            </a: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200"/>
              </a:spcBef>
              <a:spcAft>
                <a:spcPts val="600"/>
              </a:spcAft>
            </a:pPr>
            <a:r>
              <a:rPr lang="en-US" sz="2400" b="1" dirty="0" smtClean="0">
                <a:solidFill>
                  <a:srgbClr val="6A0000"/>
                </a:solidFill>
                <a:latin typeface="+mn-lt"/>
              </a:rPr>
              <a:t>Re-Sequencing Process</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u="sng" dirty="0" smtClean="0">
                <a:solidFill>
                  <a:schemeClr val="accent1">
                    <a:lumMod val="50000"/>
                  </a:schemeClr>
                </a:solidFill>
                <a:latin typeface="+mn-lt"/>
              </a:rPr>
              <a:t>1. Remove Schedule Gaps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2. Re-Sequence Activities</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3. Overlap Activities</a:t>
            </a:r>
            <a:endParaRPr lang="en-US" sz="2400" b="1" dirty="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21" name="Picture 20"/>
          <p:cNvPicPr/>
          <p:nvPr/>
        </p:nvPicPr>
        <p:blipFill rotWithShape="1">
          <a:blip r:embed="rId4" cstate="print">
            <a:extLst>
              <a:ext uri="{28A0092B-C50C-407E-A947-70E740481C1C}">
                <a14:useLocalDpi xmlns:a14="http://schemas.microsoft.com/office/drawing/2010/main" val="0"/>
              </a:ext>
            </a:extLst>
          </a:blip>
          <a:srcRect r="5950"/>
          <a:stretch/>
        </p:blipFill>
        <p:spPr bwMode="auto">
          <a:xfrm>
            <a:off x="4724400" y="1746241"/>
            <a:ext cx="11277600" cy="4906647"/>
          </a:xfrm>
          <a:prstGeom prst="rect">
            <a:avLst/>
          </a:prstGeom>
          <a:ln w="19050" cap="flat" cmpd="sng" algn="ctr">
            <a:solidFill>
              <a:srgbClr val="660000"/>
            </a:solidFill>
            <a:prstDash val="solid"/>
            <a:round/>
            <a:headEnd type="none" w="med" len="med"/>
            <a:tailEnd type="none" w="med" len="med"/>
          </a:ln>
          <a:extLst>
            <a:ext uri="{53640926-AAD7-44D8-BBD7-CCE9431645EC}">
              <a14:shadowObscured xmlns:a14="http://schemas.microsoft.com/office/drawing/2010/main"/>
            </a:ext>
          </a:extLst>
        </p:spPr>
      </p:pic>
      <p:sp>
        <p:nvSpPr>
          <p:cNvPr id="2" name="Rectangle 1"/>
          <p:cNvSpPr/>
          <p:nvPr/>
        </p:nvSpPr>
        <p:spPr>
          <a:xfrm>
            <a:off x="11506200" y="2133600"/>
            <a:ext cx="2057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672886" y="2133600"/>
            <a:ext cx="114300" cy="457200"/>
          </a:xfrm>
          <a:prstGeom prst="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963400" y="3276600"/>
            <a:ext cx="3886200" cy="92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115800" y="3280882"/>
            <a:ext cx="152400" cy="918682"/>
          </a:xfrm>
          <a:prstGeom prst="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9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1" y="1773560"/>
            <a:ext cx="9143999" cy="483465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Example: Original Structure Phase Schedule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Substructure: 60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Superstructure: 28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Majority Start-to-Finish Activities</a:t>
            </a: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200"/>
              </a:spcBef>
              <a:spcAft>
                <a:spcPts val="600"/>
              </a:spcAft>
            </a:pPr>
            <a:r>
              <a:rPr lang="en-US" sz="2400" b="1" dirty="0" smtClean="0">
                <a:solidFill>
                  <a:srgbClr val="6A0000"/>
                </a:solidFill>
                <a:latin typeface="+mn-lt"/>
              </a:rPr>
              <a:t>Re-Sequencing Process</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1. Remove Schedule Gaps</a:t>
            </a:r>
          </a:p>
          <a:p>
            <a:pPr marL="640080" indent="-342900">
              <a:spcBef>
                <a:spcPts val="200"/>
              </a:spcBef>
              <a:spcAft>
                <a:spcPts val="200"/>
              </a:spcAft>
              <a:buFont typeface="Calibri" panose="020F0502020204030204" pitchFamily="34" charset="0"/>
              <a:buChar char=" "/>
            </a:pPr>
            <a:r>
              <a:rPr lang="en-US" sz="2400" b="1" u="sng" dirty="0" smtClean="0">
                <a:solidFill>
                  <a:schemeClr val="accent1">
                    <a:lumMod val="50000"/>
                  </a:schemeClr>
                </a:solidFill>
                <a:latin typeface="+mn-lt"/>
              </a:rPr>
              <a:t>2. Re-Sequence Activities</a:t>
            </a:r>
            <a:endParaRPr lang="en-US" sz="2400" b="1" u="sng"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3. Overlap Activities</a:t>
            </a:r>
            <a:endParaRPr lang="en-US" sz="2400" b="1" dirty="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21" name="Picture 20"/>
          <p:cNvPicPr/>
          <p:nvPr/>
        </p:nvPicPr>
        <p:blipFill rotWithShape="1">
          <a:blip r:embed="rId4" cstate="print">
            <a:extLst>
              <a:ext uri="{28A0092B-C50C-407E-A947-70E740481C1C}">
                <a14:useLocalDpi xmlns:a14="http://schemas.microsoft.com/office/drawing/2010/main" val="0"/>
              </a:ext>
            </a:extLst>
          </a:blip>
          <a:srcRect r="5950"/>
          <a:stretch/>
        </p:blipFill>
        <p:spPr bwMode="auto">
          <a:xfrm>
            <a:off x="4724400" y="1746241"/>
            <a:ext cx="11277600" cy="4906647"/>
          </a:xfrm>
          <a:prstGeom prst="rect">
            <a:avLst/>
          </a:prstGeom>
          <a:ln w="19050" cap="flat" cmpd="sng" algn="ctr">
            <a:solidFill>
              <a:srgbClr val="660000"/>
            </a:solidFill>
            <a:prstDash val="solid"/>
            <a:round/>
            <a:headEnd type="none" w="med" len="med"/>
            <a:tailEnd type="none" w="med" len="med"/>
          </a:ln>
          <a:extLst>
            <a:ext uri="{53640926-AAD7-44D8-BBD7-CCE9431645EC}">
              <a14:shadowObscured xmlns:a14="http://schemas.microsoft.com/office/drawing/2010/main"/>
            </a:ext>
          </a:extLst>
        </p:spPr>
      </p:pic>
      <p:sp>
        <p:nvSpPr>
          <p:cNvPr id="2" name="Rectangle 1"/>
          <p:cNvSpPr/>
          <p:nvPr/>
        </p:nvSpPr>
        <p:spPr>
          <a:xfrm>
            <a:off x="12283440" y="4381500"/>
            <a:ext cx="2286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963400" y="3276600"/>
            <a:ext cx="3886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860280" y="3276600"/>
            <a:ext cx="1600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860280" y="4381500"/>
            <a:ext cx="1600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23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rgbClr val="FFCC00"/>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1" y="1773560"/>
            <a:ext cx="9143999" cy="4834657"/>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Example: Original Structure Phase Schedule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Substructure: 60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Superstructure: 28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Majority Start-to-Finish Activities</a:t>
            </a: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200"/>
              </a:spcBef>
              <a:spcAft>
                <a:spcPts val="600"/>
              </a:spcAft>
            </a:pPr>
            <a:r>
              <a:rPr lang="en-US" sz="2400" b="1" dirty="0" smtClean="0">
                <a:solidFill>
                  <a:srgbClr val="6A0000"/>
                </a:solidFill>
                <a:latin typeface="+mn-lt"/>
              </a:rPr>
              <a:t>Re-Sequencing Process</a:t>
            </a: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1. Remove Schedule Gaps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2. Re-Sequence Activities</a:t>
            </a:r>
            <a:endParaRPr lang="en-US" sz="2400" b="1" dirty="0">
              <a:solidFill>
                <a:schemeClr val="accent1">
                  <a:lumMod val="50000"/>
                </a:schemeClr>
              </a:solidFill>
              <a:latin typeface="+mn-lt"/>
            </a:endParaRPr>
          </a:p>
          <a:p>
            <a:pPr marL="640080" indent="-342900">
              <a:spcBef>
                <a:spcPts val="200"/>
              </a:spcBef>
              <a:spcAft>
                <a:spcPts val="200"/>
              </a:spcAft>
              <a:buFont typeface="Calibri" panose="020F0502020204030204" pitchFamily="34" charset="0"/>
              <a:buChar char=" "/>
            </a:pPr>
            <a:r>
              <a:rPr lang="en-US" sz="2400" b="1" u="sng" dirty="0" smtClean="0">
                <a:solidFill>
                  <a:schemeClr val="accent1">
                    <a:lumMod val="50000"/>
                  </a:schemeClr>
                </a:solidFill>
                <a:latin typeface="+mn-lt"/>
              </a:rPr>
              <a:t>3. Overlap Activities</a:t>
            </a:r>
            <a:endParaRPr lang="en-US" sz="2400" b="1" u="sng" dirty="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pic>
        <p:nvPicPr>
          <p:cNvPr id="21" name="Picture 20"/>
          <p:cNvPicPr/>
          <p:nvPr/>
        </p:nvPicPr>
        <p:blipFill rotWithShape="1">
          <a:blip r:embed="rId4" cstate="print">
            <a:extLst>
              <a:ext uri="{28A0092B-C50C-407E-A947-70E740481C1C}">
                <a14:useLocalDpi xmlns:a14="http://schemas.microsoft.com/office/drawing/2010/main" val="0"/>
              </a:ext>
            </a:extLst>
          </a:blip>
          <a:srcRect r="5950"/>
          <a:stretch/>
        </p:blipFill>
        <p:spPr bwMode="auto">
          <a:xfrm>
            <a:off x="4724400" y="1746241"/>
            <a:ext cx="11277600" cy="4906647"/>
          </a:xfrm>
          <a:prstGeom prst="rect">
            <a:avLst/>
          </a:prstGeom>
          <a:ln w="19050" cap="flat" cmpd="sng" algn="ctr">
            <a:solidFill>
              <a:srgbClr val="660000"/>
            </a:solidFill>
            <a:prstDash val="solid"/>
            <a:round/>
            <a:headEnd type="none" w="med" len="med"/>
            <a:tailEnd type="none" w="med" len="med"/>
          </a:ln>
          <a:extLst>
            <a:ext uri="{53640926-AAD7-44D8-BBD7-CCE9431645EC}">
              <a14:shadowObscured xmlns:a14="http://schemas.microsoft.com/office/drawing/2010/main"/>
            </a:ext>
          </a:extLst>
        </p:spPr>
      </p:pic>
      <p:sp>
        <p:nvSpPr>
          <p:cNvPr id="22" name="Rectangle 21"/>
          <p:cNvSpPr/>
          <p:nvPr/>
        </p:nvSpPr>
        <p:spPr>
          <a:xfrm>
            <a:off x="11849100" y="2819400"/>
            <a:ext cx="3733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868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rgbClr val="FFC000"/>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88001" y="1773560"/>
            <a:ext cx="9143999" cy="4426853"/>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Revised Structure Phase Schedule</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Substructure: 30 Days</a:t>
            </a: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Superstructure: 28 Days</a:t>
            </a:r>
          </a:p>
          <a:p>
            <a:pPr marL="297180">
              <a:spcBef>
                <a:spcPts val="1200"/>
              </a:spcBef>
              <a:spcAft>
                <a:spcPts val="600"/>
              </a:spcAft>
            </a:pPr>
            <a:endParaRPr lang="en-US" sz="2400" b="1" dirty="0" smtClean="0">
              <a:solidFill>
                <a:srgbClr val="6A0000"/>
              </a:solidFill>
              <a:latin typeface="+mn-lt"/>
            </a:endParaRPr>
          </a:p>
          <a:p>
            <a:pPr marL="640080" indent="-342900">
              <a:spcBef>
                <a:spcPts val="200"/>
              </a:spcBef>
              <a:spcAft>
                <a:spcPts val="200"/>
              </a:spcAft>
              <a:buFont typeface="Calibri" panose="020F0502020204030204" pitchFamily="34" charset="0"/>
              <a:buChar char=" "/>
            </a:pP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endParaRPr lang="en-US" sz="2400" b="1" dirty="0" smtClean="0">
              <a:solidFill>
                <a:srgbClr val="6A0000"/>
              </a:solidFill>
              <a:latin typeface="+mn-lt"/>
            </a:endParaRPr>
          </a:p>
          <a:p>
            <a:pPr marL="640080" indent="-342900">
              <a:spcBef>
                <a:spcPts val="200"/>
              </a:spcBef>
              <a:spcAft>
                <a:spcPts val="200"/>
              </a:spcAft>
              <a:buFont typeface="Calibri" panose="020F0502020204030204" pitchFamily="34" charset="0"/>
              <a:buChar char=" "/>
            </a:pPr>
            <a:endParaRPr lang="en-US" sz="2400" b="1" dirty="0">
              <a:solidFill>
                <a:srgbClr val="6A0000"/>
              </a:solidFill>
              <a:latin typeface="+mn-lt"/>
            </a:endParaRPr>
          </a:p>
          <a:p>
            <a:pPr marL="640080" indent="-342900">
              <a:spcBef>
                <a:spcPts val="200"/>
              </a:spcBef>
              <a:spcAft>
                <a:spcPts val="200"/>
              </a:spcAft>
              <a:buFont typeface="Calibri" panose="020F0502020204030204" pitchFamily="34" charset="0"/>
              <a:buChar char=" "/>
            </a:pPr>
            <a:endParaRPr lang="en-US" sz="2400" b="1" dirty="0" smtClean="0">
              <a:solidFill>
                <a:srgbClr val="6A0000"/>
              </a:solidFill>
              <a:latin typeface="+mn-lt"/>
            </a:endParaRPr>
          </a:p>
          <a:p>
            <a:pPr marL="640080" indent="-342900">
              <a:spcBef>
                <a:spcPts val="200"/>
              </a:spcBef>
              <a:spcAft>
                <a:spcPts val="200"/>
              </a:spcAft>
              <a:buFont typeface="Calibri" panose="020F0502020204030204" pitchFamily="34" charset="0"/>
              <a:buChar char=" "/>
            </a:pPr>
            <a:r>
              <a:rPr lang="en-US" sz="2400" b="1" dirty="0" smtClean="0">
                <a:solidFill>
                  <a:schemeClr val="accent1">
                    <a:lumMod val="50000"/>
                  </a:schemeClr>
                </a:solidFill>
                <a:latin typeface="+mn-lt"/>
              </a:rPr>
              <a:t/>
            </a:r>
            <a:br>
              <a:rPr lang="en-US" sz="2400" b="1" dirty="0" smtClean="0">
                <a:solidFill>
                  <a:schemeClr val="accent1">
                    <a:lumMod val="50000"/>
                  </a:schemeClr>
                </a:solidFill>
                <a:latin typeface="+mn-lt"/>
              </a:rPr>
            </a:br>
            <a:r>
              <a:rPr lang="en-US" sz="2400" b="1" dirty="0" smtClean="0">
                <a:solidFill>
                  <a:schemeClr val="accent1">
                    <a:lumMod val="50000"/>
                  </a:schemeClr>
                </a:solidFill>
                <a:latin typeface="+mn-lt"/>
              </a:rPr>
              <a:t>Original Activity Durations not changed</a:t>
            </a:r>
          </a:p>
        </p:txBody>
      </p:sp>
      <p:pic>
        <p:nvPicPr>
          <p:cNvPr id="26" name="Picture 25"/>
          <p:cNvPicPr/>
          <p:nvPr/>
        </p:nvPicPr>
        <p:blipFill rotWithShape="1">
          <a:blip r:embed="rId4" cstate="print">
            <a:extLst>
              <a:ext uri="{28A0092B-C50C-407E-A947-70E740481C1C}">
                <a14:useLocalDpi xmlns:a14="http://schemas.microsoft.com/office/drawing/2010/main" val="0"/>
              </a:ext>
            </a:extLst>
          </a:blip>
          <a:srcRect r="11770"/>
          <a:stretch/>
        </p:blipFill>
        <p:spPr bwMode="auto">
          <a:xfrm>
            <a:off x="4705350" y="1734893"/>
            <a:ext cx="11296650" cy="5003805"/>
          </a:xfrm>
          <a:prstGeom prst="rect">
            <a:avLst/>
          </a:prstGeom>
          <a:ln w="19050" cap="flat" cmpd="sng" algn="ctr">
            <a:solidFill>
              <a:srgbClr val="660000"/>
            </a:solidFill>
            <a:prstDash val="solid"/>
            <a:round/>
            <a:headEnd type="none" w="med" len="med"/>
            <a:tailEnd type="none" w="med" len="med"/>
          </a:ln>
          <a:extLst>
            <a:ext uri="{53640926-AAD7-44D8-BBD7-CCE9431645EC}">
              <a14:shadowObscured xmlns:a14="http://schemas.microsoft.com/office/drawing/2010/main"/>
            </a:ext>
          </a:extLst>
        </p:spPr>
      </p:pic>
      <p:graphicFrame>
        <p:nvGraphicFramePr>
          <p:cNvPr id="18" name="Table 17"/>
          <p:cNvGraphicFramePr>
            <a:graphicFrameLocks noGrp="1"/>
          </p:cNvGraphicFramePr>
          <p:nvPr>
            <p:extLst>
              <p:ext uri="{D42A27DB-BD31-4B8C-83A1-F6EECF244321}">
                <p14:modId xmlns:p14="http://schemas.microsoft.com/office/powerpoint/2010/main" val="1794458921"/>
              </p:ext>
            </p:extLst>
          </p:nvPr>
        </p:nvGraphicFramePr>
        <p:xfrm>
          <a:off x="19050000" y="3432810"/>
          <a:ext cx="5832412" cy="1920240"/>
        </p:xfrm>
        <a:graphic>
          <a:graphicData uri="http://schemas.openxmlformats.org/drawingml/2006/table">
            <a:tbl>
              <a:tblPr firstRow="1" bandRow="1">
                <a:tableStyleId>{5C22544A-7EE6-4342-B048-85BDC9FD1C3A}</a:tableStyleId>
              </a:tblPr>
              <a:tblGrid>
                <a:gridCol w="4265803"/>
                <a:gridCol w="1566609"/>
              </a:tblGrid>
              <a:tr h="640080">
                <a:tc>
                  <a:txBody>
                    <a:bodyPr/>
                    <a:lstStyle/>
                    <a:p>
                      <a:pPr algn="ctr"/>
                      <a:r>
                        <a:rPr lang="en-US" sz="2400" dirty="0" smtClean="0">
                          <a:solidFill>
                            <a:schemeClr val="accent1">
                              <a:lumMod val="50000"/>
                            </a:schemeClr>
                          </a:solidFill>
                        </a:rPr>
                        <a:t>Original Substantial</a:t>
                      </a:r>
                      <a:r>
                        <a:rPr lang="en-US" sz="2400" baseline="0" dirty="0" smtClean="0">
                          <a:solidFill>
                            <a:schemeClr val="accent1">
                              <a:lumMod val="50000"/>
                            </a:schemeClr>
                          </a:solidFill>
                        </a:rPr>
                        <a:t> Completion</a:t>
                      </a:r>
                      <a:endParaRPr lang="en-US" sz="24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400" b="0" dirty="0" smtClean="0">
                          <a:solidFill>
                            <a:schemeClr val="accent1">
                              <a:lumMod val="50000"/>
                            </a:schemeClr>
                          </a:solidFill>
                        </a:rPr>
                        <a:t>12/14/13</a:t>
                      </a:r>
                      <a:endParaRPr lang="en-US" sz="2400" b="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40080">
                <a:tc>
                  <a:txBody>
                    <a:bodyPr/>
                    <a:lstStyle/>
                    <a:p>
                      <a:pPr algn="ctr"/>
                      <a:r>
                        <a:rPr lang="en-US" sz="2400" b="1" dirty="0" smtClean="0">
                          <a:solidFill>
                            <a:schemeClr val="accent1">
                              <a:lumMod val="50000"/>
                            </a:schemeClr>
                          </a:solidFill>
                        </a:rPr>
                        <a:t>Revised Substantial Completion</a:t>
                      </a:r>
                      <a:endParaRPr lang="en-US" sz="24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smtClean="0">
                          <a:solidFill>
                            <a:schemeClr val="accent1">
                              <a:lumMod val="50000"/>
                            </a:schemeClr>
                          </a:solidFill>
                        </a:rPr>
                        <a:t>11/25/13</a:t>
                      </a:r>
                      <a:endParaRPr lang="en-US" sz="2400" b="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pPr algn="ctr"/>
                      <a:r>
                        <a:rPr lang="en-US" sz="2400" b="1" dirty="0" smtClean="0">
                          <a:solidFill>
                            <a:schemeClr val="bg1"/>
                          </a:solidFill>
                        </a:rPr>
                        <a:t>Revised Duration Results</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c>
                  <a:txBody>
                    <a:bodyPr/>
                    <a:lstStyle/>
                    <a:p>
                      <a:pPr algn="ctr"/>
                      <a:r>
                        <a:rPr lang="en-US" sz="2400" b="1" dirty="0" smtClean="0">
                          <a:solidFill>
                            <a:schemeClr val="bg1"/>
                          </a:solidFill>
                        </a:rPr>
                        <a:t>4 weeks</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r>
            </a:tbl>
          </a:graphicData>
        </a:graphic>
      </p:graphicFrame>
    </p:spTree>
    <p:extLst>
      <p:ext uri="{BB962C8B-B14F-4D97-AF65-F5344CB8AC3E}">
        <p14:creationId xmlns:p14="http://schemas.microsoft.com/office/powerpoint/2010/main" val="112440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0"/>
            <a:ext cx="3886200" cy="6858000"/>
          </a:xfrm>
          <a:prstGeom prst="rect">
            <a:avLst/>
          </a:prstGeom>
          <a:solidFill>
            <a:srgbClr val="6A0000"/>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0" y="6400800"/>
            <a:ext cx="27432000" cy="4572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2200" dirty="0">
              <a:solidFill>
                <a:schemeClr val="bg1">
                  <a:lumMod val="75000"/>
                </a:schemeClr>
              </a:solidFill>
              <a:latin typeface="Palatino Linotype" panose="02040502050505030304" pitchFamily="18" charset="0"/>
              <a:ea typeface="Kozuka Gothic Pro L" pitchFamily="34" charset="-128"/>
            </a:endParaRPr>
          </a:p>
        </p:txBody>
      </p:sp>
      <p:sp>
        <p:nvSpPr>
          <p:cNvPr id="5" name="Rectangle 4"/>
          <p:cNvSpPr/>
          <p:nvPr/>
        </p:nvSpPr>
        <p:spPr>
          <a:xfrm>
            <a:off x="0" y="192504"/>
            <a:ext cx="27432000" cy="1371600"/>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401250"/>
            <a:ext cx="9144000" cy="892552"/>
          </a:xfrm>
          <a:prstGeom prst="rect">
            <a:avLst/>
          </a:prstGeom>
          <a:noFill/>
        </p:spPr>
        <p:txBody>
          <a:bodyPr wrap="square" rtlCol="0" anchor="ctr" anchorCtr="1">
            <a:spAutoFit/>
          </a:bodyPr>
          <a:lstStyle/>
          <a:p>
            <a:pPr algn="ctr"/>
            <a:r>
              <a:rPr lang="en-US" sz="2800" b="1" dirty="0" err="1" smtClean="0">
                <a:solidFill>
                  <a:schemeClr val="bg1"/>
                </a:solidFill>
                <a:latin typeface="+mj-lt"/>
              </a:rPr>
              <a:t>Gjon</a:t>
            </a:r>
            <a:r>
              <a:rPr lang="en-US" sz="2800" b="1" dirty="0" smtClean="0">
                <a:solidFill>
                  <a:schemeClr val="bg1"/>
                </a:solidFill>
                <a:latin typeface="+mj-lt"/>
              </a:rPr>
              <a:t> </a:t>
            </a:r>
            <a:r>
              <a:rPr lang="en-US" sz="2800" b="1" dirty="0" err="1" smtClean="0">
                <a:solidFill>
                  <a:schemeClr val="bg1"/>
                </a:solidFill>
                <a:latin typeface="+mj-lt"/>
              </a:rPr>
              <a:t>Tomaj</a:t>
            </a:r>
            <a:endParaRPr lang="en-US" sz="2800" b="1" dirty="0" smtClean="0">
              <a:solidFill>
                <a:schemeClr val="bg1"/>
              </a:solidFill>
              <a:latin typeface="+mj-lt"/>
            </a:endParaRPr>
          </a:p>
          <a:p>
            <a:pPr algn="ctr"/>
            <a:r>
              <a:rPr lang="en-US" sz="2400" b="1" dirty="0" smtClean="0">
                <a:solidFill>
                  <a:schemeClr val="bg1"/>
                </a:solidFill>
                <a:latin typeface="+mj-lt"/>
              </a:rPr>
              <a:t>Construction  Management Option</a:t>
            </a:r>
            <a:endParaRPr lang="en-US" sz="2400" b="1" dirty="0">
              <a:solidFill>
                <a:schemeClr val="bg1"/>
              </a:solidFill>
              <a:latin typeface="+mj-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1090" t="7042" r="1088" b="6145"/>
          <a:stretch/>
        </p:blipFill>
        <p:spPr>
          <a:xfrm>
            <a:off x="24460200" y="327671"/>
            <a:ext cx="2277238" cy="1140971"/>
          </a:xfrm>
          <a:prstGeom prst="rect">
            <a:avLst/>
          </a:prstGeom>
        </p:spPr>
      </p:pic>
      <p:sp>
        <p:nvSpPr>
          <p:cNvPr id="10" name="Title 3"/>
          <p:cNvSpPr txBox="1">
            <a:spLocks/>
          </p:cNvSpPr>
          <p:nvPr/>
        </p:nvSpPr>
        <p:spPr>
          <a:xfrm>
            <a:off x="18268950" y="192505"/>
            <a:ext cx="61912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3200" b="1" dirty="0" smtClean="0"/>
              <a:t>The Mary J. Drexel Home</a:t>
            </a:r>
            <a:br>
              <a:rPr lang="en-US" sz="3200" b="1" dirty="0" smtClean="0"/>
            </a:br>
            <a:r>
              <a:rPr lang="en-US" sz="3200" b="1" dirty="0" smtClean="0"/>
              <a:t>Assisted Living Addition</a:t>
            </a:r>
          </a:p>
          <a:p>
            <a:pPr algn="ctr" fontAlgn="auto">
              <a:spcAft>
                <a:spcPts val="0"/>
              </a:spcAft>
            </a:pPr>
            <a:r>
              <a:rPr lang="en-US" sz="1200" dirty="0" smtClean="0"/>
              <a:t>Bala Cynwyd, PA </a:t>
            </a:r>
            <a:endParaRPr lang="en-US" sz="1200" dirty="0"/>
          </a:p>
        </p:txBody>
      </p:sp>
      <p:sp>
        <p:nvSpPr>
          <p:cNvPr id="11" name="Title 3"/>
          <p:cNvSpPr txBox="1">
            <a:spLocks/>
          </p:cNvSpPr>
          <p:nvPr/>
        </p:nvSpPr>
        <p:spPr>
          <a:xfrm>
            <a:off x="9144000" y="192505"/>
            <a:ext cx="9124950" cy="1371600"/>
          </a:xfrm>
          <a:prstGeom prst="rect">
            <a:avLst/>
          </a:prstGeom>
        </p:spPr>
        <p:txBody>
          <a:bodyPr anchor="ctr" anchorCtr="1"/>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pPr>
            <a:r>
              <a:rPr lang="en-US" sz="4800" b="1" dirty="0" smtClean="0"/>
              <a:t>Project Sequencing</a:t>
            </a:r>
          </a:p>
        </p:txBody>
      </p:sp>
      <p:sp>
        <p:nvSpPr>
          <p:cNvPr id="7" name="TextBox 6"/>
          <p:cNvSpPr txBox="1"/>
          <p:nvPr/>
        </p:nvSpPr>
        <p:spPr>
          <a:xfrm>
            <a:off x="0" y="1796605"/>
            <a:ext cx="3886200" cy="4834657"/>
          </a:xfrm>
          <a:prstGeom prst="rect">
            <a:avLst/>
          </a:prstGeom>
        </p:spPr>
        <p:txBody>
          <a:bodyPr wrap="square" lIns="182880" rtlCol="0" anchor="ctr" anchorCtr="0">
            <a:spAutoFit/>
          </a:bodyPr>
          <a:lstStyle/>
          <a:p>
            <a:pPr fontAlgn="auto">
              <a:spcBef>
                <a:spcPts val="150"/>
              </a:spcBef>
              <a:spcAft>
                <a:spcPts val="300"/>
              </a:spcAft>
            </a:pPr>
            <a:r>
              <a:rPr lang="en-US" sz="1800" b="1" dirty="0" smtClean="0">
                <a:solidFill>
                  <a:schemeClr val="bg1"/>
                </a:solidFill>
                <a:latin typeface="+mj-lt"/>
              </a:rPr>
              <a:t>Project Summary</a:t>
            </a:r>
          </a:p>
          <a:p>
            <a:pPr fontAlgn="auto">
              <a:spcBef>
                <a:spcPts val="150"/>
              </a:spcBef>
              <a:spcAft>
                <a:spcPts val="300"/>
              </a:spcAft>
            </a:pPr>
            <a:r>
              <a:rPr lang="en-US" sz="1800" b="1" dirty="0" smtClean="0">
                <a:solidFill>
                  <a:schemeClr val="bg1"/>
                </a:solidFill>
                <a:latin typeface="+mj-lt"/>
              </a:rPr>
              <a:t>Analysis #1: Project Sequencing</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Sequencing Process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Schedule Results</a:t>
            </a:r>
          </a:p>
          <a:p>
            <a:pPr marL="285750" indent="-285750" fontAlgn="auto">
              <a:spcBef>
                <a:spcPts val="150"/>
              </a:spcBef>
              <a:spcAft>
                <a:spcPts val="300"/>
              </a:spcAft>
              <a:buFont typeface="Cambria" panose="02040503050406030204" pitchFamily="18" charset="0"/>
              <a:buChar char=" "/>
            </a:pPr>
            <a:r>
              <a:rPr lang="en-US" sz="1600" b="1" dirty="0" smtClean="0">
                <a:solidFill>
                  <a:srgbClr val="FFC000"/>
                </a:solidFill>
                <a:latin typeface="+mj-lt"/>
              </a:rPr>
              <a:t>Cost Results</a:t>
            </a:r>
          </a:p>
          <a:p>
            <a:pPr fontAlgn="auto">
              <a:spcBef>
                <a:spcPts val="150"/>
              </a:spcBef>
              <a:spcAft>
                <a:spcPts val="300"/>
              </a:spcAft>
            </a:pPr>
            <a:r>
              <a:rPr lang="en-US" sz="1800" b="1" dirty="0" smtClean="0">
                <a:solidFill>
                  <a:schemeClr val="bg1"/>
                </a:solidFill>
                <a:latin typeface="+mj-lt"/>
              </a:rPr>
              <a:t>Analysis #2: MEP Corridor Racks</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Feasibility</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Rack Design</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Analysis #3: Implementation of Green Roof</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Structural Breadth</a:t>
            </a:r>
          </a:p>
          <a:p>
            <a:pPr marL="285750" indent="-285750" fontAlgn="auto">
              <a:spcBef>
                <a:spcPts val="150"/>
              </a:spcBef>
              <a:spcAft>
                <a:spcPts val="300"/>
              </a:spcAft>
              <a:buFont typeface="Cambria" panose="02040503050406030204" pitchFamily="18" charset="0"/>
              <a:buChar char=" "/>
            </a:pPr>
            <a:r>
              <a:rPr lang="en-US" sz="1600" b="1" dirty="0" smtClean="0">
                <a:solidFill>
                  <a:schemeClr val="bg1"/>
                </a:solidFill>
                <a:latin typeface="+mj-lt"/>
              </a:rPr>
              <a:t>Cost &amp; Schedule Impacts</a:t>
            </a:r>
          </a:p>
          <a:p>
            <a:pPr fontAlgn="auto">
              <a:spcBef>
                <a:spcPts val="150"/>
              </a:spcBef>
              <a:spcAft>
                <a:spcPts val="300"/>
              </a:spcAft>
            </a:pPr>
            <a:r>
              <a:rPr lang="en-US" sz="1800" b="1" dirty="0" smtClean="0">
                <a:solidFill>
                  <a:schemeClr val="bg1"/>
                </a:solidFill>
                <a:latin typeface="+mj-lt"/>
              </a:rPr>
              <a:t>Final Recommendations</a:t>
            </a:r>
          </a:p>
          <a:p>
            <a:pPr fontAlgn="auto">
              <a:spcBef>
                <a:spcPts val="150"/>
              </a:spcBef>
              <a:spcAft>
                <a:spcPts val="300"/>
              </a:spcAft>
            </a:pPr>
            <a:r>
              <a:rPr lang="en-US" sz="1800" b="1" dirty="0" smtClean="0">
                <a:solidFill>
                  <a:schemeClr val="bg1"/>
                </a:solidFill>
                <a:latin typeface="+mj-lt"/>
              </a:rPr>
              <a:t>Acknowledgements</a:t>
            </a:r>
          </a:p>
        </p:txBody>
      </p:sp>
      <p:cxnSp>
        <p:nvCxnSpPr>
          <p:cNvPr id="12" name="Straight Connector 11"/>
          <p:cNvCxnSpPr/>
          <p:nvPr/>
        </p:nvCxnSpPr>
        <p:spPr>
          <a:xfrm flipV="1">
            <a:off x="9144000" y="-2666998"/>
            <a:ext cx="0" cy="23621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268950" y="-2667000"/>
            <a:ext cx="0" cy="20907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147763"/>
            <a:ext cx="91440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0" y="-1147763"/>
            <a:ext cx="914400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288000" y="-1147763"/>
            <a:ext cx="91440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24951" y="1764551"/>
            <a:ext cx="9143999" cy="131574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General Conditions Savings Breakdown</a:t>
            </a: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a:p>
            <a:pPr marL="297180">
              <a:spcBef>
                <a:spcPts val="100"/>
              </a:spcBef>
              <a:spcAft>
                <a:spcPts val="100"/>
              </a:spcAft>
            </a:pPr>
            <a:endParaRPr lang="en-US" sz="2400" b="1" dirty="0" smtClean="0">
              <a:solidFill>
                <a:schemeClr val="accent1">
                  <a:lumMod val="50000"/>
                </a:schemeClr>
              </a:solidFill>
              <a:latin typeface="+mn-lt"/>
            </a:endParaRPr>
          </a:p>
        </p:txBody>
      </p:sp>
      <p:graphicFrame>
        <p:nvGraphicFramePr>
          <p:cNvPr id="23" name="Table 22"/>
          <p:cNvGraphicFramePr>
            <a:graphicFrameLocks noGrp="1"/>
          </p:cNvGraphicFramePr>
          <p:nvPr>
            <p:extLst>
              <p:ext uri="{D42A27DB-BD31-4B8C-83A1-F6EECF244321}">
                <p14:modId xmlns:p14="http://schemas.microsoft.com/office/powerpoint/2010/main" val="398811448"/>
              </p:ext>
            </p:extLst>
          </p:nvPr>
        </p:nvGraphicFramePr>
        <p:xfrm>
          <a:off x="10801350" y="2667000"/>
          <a:ext cx="5829300" cy="2560320"/>
        </p:xfrm>
        <a:graphic>
          <a:graphicData uri="http://schemas.openxmlformats.org/drawingml/2006/table">
            <a:tbl>
              <a:tblPr firstRow="1" bandRow="1">
                <a:tableStyleId>{5C22544A-7EE6-4342-B048-85BDC9FD1C3A}</a:tableStyleId>
              </a:tblPr>
              <a:tblGrid>
                <a:gridCol w="3771900"/>
                <a:gridCol w="2057400"/>
              </a:tblGrid>
              <a:tr h="640080">
                <a:tc>
                  <a:txBody>
                    <a:bodyPr/>
                    <a:lstStyle/>
                    <a:p>
                      <a:pPr algn="ctr"/>
                      <a:r>
                        <a:rPr lang="en-US" sz="2400" dirty="0" smtClean="0">
                          <a:solidFill>
                            <a:schemeClr val="accent1">
                              <a:lumMod val="50000"/>
                            </a:schemeClr>
                          </a:solidFill>
                        </a:rPr>
                        <a:t>Original</a:t>
                      </a:r>
                      <a:r>
                        <a:rPr lang="en-US" sz="2400" baseline="0" dirty="0" smtClean="0">
                          <a:solidFill>
                            <a:schemeClr val="accent1">
                              <a:lumMod val="50000"/>
                            </a:schemeClr>
                          </a:solidFill>
                        </a:rPr>
                        <a:t> Monthly Items</a:t>
                      </a:r>
                      <a:endParaRPr lang="en-US" sz="240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400" b="0" dirty="0" smtClean="0">
                          <a:solidFill>
                            <a:schemeClr val="accent1">
                              <a:lumMod val="50000"/>
                            </a:schemeClr>
                          </a:solidFill>
                        </a:rPr>
                        <a:t>$798,384</a:t>
                      </a:r>
                      <a:endParaRPr lang="en-US" sz="2400" b="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40080">
                <a:tc>
                  <a:txBody>
                    <a:bodyPr/>
                    <a:lstStyle/>
                    <a:p>
                      <a:pPr algn="ctr"/>
                      <a:r>
                        <a:rPr lang="en-US" sz="2400" b="1" dirty="0" smtClean="0">
                          <a:solidFill>
                            <a:schemeClr val="accent1">
                              <a:lumMod val="50000"/>
                            </a:schemeClr>
                          </a:solidFill>
                        </a:rPr>
                        <a:t>Revised Monthly Items</a:t>
                      </a:r>
                      <a:endParaRPr lang="en-US" sz="24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smtClean="0">
                          <a:solidFill>
                            <a:schemeClr val="accent1">
                              <a:lumMod val="50000"/>
                            </a:schemeClr>
                          </a:solidFill>
                        </a:rPr>
                        <a:t>$741,357</a:t>
                      </a:r>
                      <a:endParaRPr lang="en-US" sz="2400" b="0"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0080">
                <a:tc>
                  <a:txBody>
                    <a:bodyPr/>
                    <a:lstStyle/>
                    <a:p>
                      <a:pPr algn="ctr"/>
                      <a:r>
                        <a:rPr lang="en-US" sz="2400" b="1" dirty="0" smtClean="0">
                          <a:solidFill>
                            <a:schemeClr val="bg1"/>
                          </a:solidFill>
                        </a:rPr>
                        <a:t>Total Savings</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c>
                  <a:txBody>
                    <a:bodyPr/>
                    <a:lstStyle/>
                    <a:p>
                      <a:pPr algn="ctr"/>
                      <a:r>
                        <a:rPr lang="en-US" sz="2400" b="1" dirty="0" smtClean="0">
                          <a:solidFill>
                            <a:schemeClr val="bg1"/>
                          </a:solidFill>
                        </a:rPr>
                        <a:t>$57,027</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0000"/>
                    </a:solidFill>
                  </a:tcPr>
                </a:tc>
              </a:tr>
              <a:tr h="640080">
                <a:tc gridSpan="2">
                  <a:txBody>
                    <a:bodyPr/>
                    <a:lstStyle/>
                    <a:p>
                      <a:pPr algn="ctr"/>
                      <a:endParaRPr lang="en-US" sz="2800" b="1" dirty="0">
                        <a:solidFill>
                          <a:srgbClr val="6A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r>
            </a:tbl>
          </a:graphicData>
        </a:graphic>
      </p:graphicFrame>
      <p:grpSp>
        <p:nvGrpSpPr>
          <p:cNvPr id="32" name="Group 31"/>
          <p:cNvGrpSpPr/>
          <p:nvPr/>
        </p:nvGrpSpPr>
        <p:grpSpPr>
          <a:xfrm>
            <a:off x="18225838" y="1741562"/>
            <a:ext cx="9143999" cy="3990836"/>
            <a:chOff x="18225838" y="1741562"/>
            <a:chExt cx="9143999" cy="3990836"/>
          </a:xfrm>
        </p:grpSpPr>
        <p:sp>
          <p:nvSpPr>
            <p:cNvPr id="19" name="Rectangle 18"/>
            <p:cNvSpPr/>
            <p:nvPr/>
          </p:nvSpPr>
          <p:spPr>
            <a:xfrm>
              <a:off x="18225838" y="1741562"/>
              <a:ext cx="9143999" cy="3990836"/>
            </a:xfrm>
            <a:prstGeom prst="rect">
              <a:avLst/>
            </a:prstGeom>
          </p:spPr>
          <p:txBody>
            <a:bodyPr wrap="square">
              <a:spAutoFit/>
            </a:bodyPr>
            <a:lstStyle/>
            <a:p>
              <a:pPr marL="297180">
                <a:spcBef>
                  <a:spcPts val="100"/>
                </a:spcBef>
                <a:spcAft>
                  <a:spcPts val="100"/>
                </a:spcAft>
              </a:pPr>
              <a:r>
                <a:rPr lang="en-US" sz="2400" b="1" dirty="0" smtClean="0">
                  <a:solidFill>
                    <a:srgbClr val="6A0000"/>
                  </a:solidFill>
                  <a:latin typeface="+mn-lt"/>
                </a:rPr>
                <a:t>Analysis Implications</a:t>
              </a:r>
              <a:endParaRPr lang="en-US" sz="2400" b="1" dirty="0">
                <a:solidFill>
                  <a:srgbClr val="6A0000"/>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r>
                <a:rPr lang="en-US" sz="2800" b="1" dirty="0" smtClean="0">
                  <a:solidFill>
                    <a:schemeClr val="accent1">
                      <a:lumMod val="50000"/>
                    </a:schemeClr>
                  </a:solidFill>
                  <a:latin typeface="+mn-lt"/>
                </a:rPr>
                <a:t>Cost				Schedule</a:t>
              </a:r>
            </a:p>
            <a:p>
              <a:pPr marL="640080" indent="-342900">
                <a:spcBef>
                  <a:spcPts val="100"/>
                </a:spcBef>
                <a:spcAft>
                  <a:spcPts val="100"/>
                </a:spcAft>
                <a:buFont typeface="Calibri" panose="020F0502020204030204" pitchFamily="34" charset="0"/>
                <a:buChar char=" "/>
              </a:pPr>
              <a:endParaRPr lang="en-US" sz="28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800" b="1" dirty="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r>
                <a:rPr lang="en-US" sz="2800" b="1" dirty="0" smtClean="0">
                  <a:solidFill>
                    <a:schemeClr val="accent1">
                      <a:lumMod val="50000"/>
                    </a:schemeClr>
                  </a:solidFill>
                  <a:latin typeface="+mn-lt"/>
                </a:rPr>
                <a:t>Quality				Safety</a:t>
              </a:r>
              <a:endParaRPr lang="en-US" sz="2400" b="1" dirty="0" smtClean="0">
                <a:solidFill>
                  <a:schemeClr val="accent1">
                    <a:lumMod val="50000"/>
                  </a:schemeClr>
                </a:solidFill>
                <a:latin typeface="+mn-lt"/>
              </a:endParaRPr>
            </a:p>
            <a:p>
              <a:pPr marL="640080" indent="-342900">
                <a:spcBef>
                  <a:spcPts val="100"/>
                </a:spcBef>
                <a:spcAft>
                  <a:spcPts val="100"/>
                </a:spcAft>
                <a:buFont typeface="Calibri" panose="020F0502020204030204" pitchFamily="34" charset="0"/>
                <a:buChar char=" "/>
              </a:pPr>
              <a:endParaRPr lang="en-US" sz="2400" b="1" dirty="0" smtClean="0">
                <a:solidFill>
                  <a:schemeClr val="accent1">
                    <a:lumMod val="50000"/>
                  </a:schemeClr>
                </a:solidFill>
                <a:latin typeface="+mn-lt"/>
              </a:endParaRPr>
            </a:p>
          </p:txBody>
        </p:sp>
        <p:grpSp>
          <p:nvGrpSpPr>
            <p:cNvPr id="31" name="Group 30"/>
            <p:cNvGrpSpPr/>
            <p:nvPr/>
          </p:nvGrpSpPr>
          <p:grpSpPr>
            <a:xfrm>
              <a:off x="20421600" y="2514601"/>
              <a:ext cx="5257800" cy="3207986"/>
              <a:chOff x="20421600" y="2514601"/>
              <a:chExt cx="5257800" cy="3207986"/>
            </a:xfrm>
          </p:grpSpPr>
          <p:sp>
            <p:nvSpPr>
              <p:cNvPr id="24" name="Down Arrow 23"/>
              <p:cNvSpPr/>
              <p:nvPr/>
            </p:nvSpPr>
            <p:spPr>
              <a:xfrm>
                <a:off x="20421600" y="2514601"/>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0800000">
                <a:off x="20421600" y="4382833"/>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24688800" y="2526634"/>
                <a:ext cx="990600" cy="1339754"/>
              </a:xfrm>
              <a:prstGeom prst="downArrow">
                <a:avLst/>
              </a:prstGeom>
              <a:solidFill>
                <a:srgbClr val="00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4917400" y="4911191"/>
                <a:ext cx="533400" cy="3057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4438650" y="2519344"/>
            <a:ext cx="4114800" cy="2433656"/>
            <a:chOff x="4438650" y="2438400"/>
            <a:chExt cx="4114800" cy="2433656"/>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34" t="4641" r="7102" b="4758"/>
            <a:stretch/>
          </p:blipFill>
          <p:spPr bwMode="auto">
            <a:xfrm>
              <a:off x="4438650" y="2438400"/>
              <a:ext cx="4114800" cy="243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5512383" y="3546791"/>
              <a:ext cx="2056817" cy="461665"/>
              <a:chOff x="5423573" y="3429000"/>
              <a:chExt cx="2056817" cy="461665"/>
            </a:xfrm>
          </p:grpSpPr>
          <p:sp>
            <p:nvSpPr>
              <p:cNvPr id="2" name="Rectangle 1"/>
              <p:cNvSpPr/>
              <p:nvPr/>
            </p:nvSpPr>
            <p:spPr>
              <a:xfrm>
                <a:off x="5660212" y="3429000"/>
                <a:ext cx="1820178" cy="461665"/>
              </a:xfrm>
              <a:prstGeom prst="rect">
                <a:avLst/>
              </a:prstGeom>
            </p:spPr>
            <p:txBody>
              <a:bodyPr wrap="none">
                <a:spAutoFit/>
              </a:bodyPr>
              <a:lstStyle/>
              <a:p>
                <a:pPr algn="ctr"/>
                <a:r>
                  <a:rPr lang="en-US" sz="2400" b="1" dirty="0">
                    <a:solidFill>
                      <a:srgbClr val="6A0000"/>
                    </a:solidFill>
                    <a:latin typeface="+mn-lt"/>
                  </a:rPr>
                  <a:t>3.6% </a:t>
                </a:r>
                <a:r>
                  <a:rPr lang="en-US" sz="2400" b="1" dirty="0" smtClean="0">
                    <a:solidFill>
                      <a:srgbClr val="6A0000"/>
                    </a:solidFill>
                    <a:latin typeface="+mn-lt"/>
                  </a:rPr>
                  <a:t>Savings</a:t>
                </a:r>
                <a:endParaRPr lang="en-US" sz="2400" b="1" dirty="0">
                  <a:solidFill>
                    <a:srgbClr val="6A0000"/>
                  </a:solidFill>
                  <a:latin typeface="+mn-lt"/>
                </a:endParaRPr>
              </a:p>
            </p:txBody>
          </p:sp>
          <p:sp>
            <p:nvSpPr>
              <p:cNvPr id="4" name="Rectangle 3"/>
              <p:cNvSpPr/>
              <p:nvPr/>
            </p:nvSpPr>
            <p:spPr>
              <a:xfrm>
                <a:off x="5423573" y="3553460"/>
                <a:ext cx="228600" cy="228600"/>
              </a:xfrm>
              <a:prstGeom prst="rect">
                <a:avLst/>
              </a:prstGeom>
              <a:solidFill>
                <a:srgbClr val="6A0000"/>
              </a:solidFill>
              <a:ln>
                <a:solidFill>
                  <a:srgbClr val="6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ectangle 32"/>
          <p:cNvSpPr/>
          <p:nvPr/>
        </p:nvSpPr>
        <p:spPr>
          <a:xfrm>
            <a:off x="3886200" y="1810355"/>
            <a:ext cx="5238751" cy="461665"/>
          </a:xfrm>
          <a:prstGeom prst="rect">
            <a:avLst/>
          </a:prstGeom>
        </p:spPr>
        <p:txBody>
          <a:bodyPr wrap="square">
            <a:spAutoFit/>
          </a:bodyPr>
          <a:lstStyle/>
          <a:p>
            <a:pPr marL="228600">
              <a:spcBef>
                <a:spcPts val="1200"/>
              </a:spcBef>
              <a:spcAft>
                <a:spcPts val="600"/>
              </a:spcAft>
            </a:pPr>
            <a:r>
              <a:rPr lang="en-US" sz="2400" b="1" dirty="0" smtClean="0">
                <a:solidFill>
                  <a:srgbClr val="6A0000"/>
                </a:solidFill>
                <a:latin typeface="+mn-lt"/>
              </a:rPr>
              <a:t>General Conditions 3.6% Savings</a:t>
            </a:r>
          </a:p>
        </p:txBody>
      </p:sp>
    </p:spTree>
    <p:extLst>
      <p:ext uri="{BB962C8B-B14F-4D97-AF65-F5344CB8AC3E}">
        <p14:creationId xmlns:p14="http://schemas.microsoft.com/office/powerpoint/2010/main" val="2277476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3">
      <a:dk1>
        <a:srgbClr val="2F2B20"/>
      </a:dk1>
      <a:lt1>
        <a:srgbClr val="FFFFFF"/>
      </a:lt1>
      <a:dk2>
        <a:srgbClr val="6A0000"/>
      </a:dk2>
      <a:lt2>
        <a:srgbClr val="DFDCB7"/>
      </a:lt2>
      <a:accent1>
        <a:srgbClr val="7F7F7F"/>
      </a:accent1>
      <a:accent2>
        <a:srgbClr val="FFC000"/>
      </a:accent2>
      <a:accent3>
        <a:srgbClr val="0070C0"/>
      </a:accent3>
      <a:accent4>
        <a:srgbClr val="95A39D"/>
      </a:accent4>
      <a:accent5>
        <a:srgbClr val="D25814"/>
      </a:accent5>
      <a:accent6>
        <a:srgbClr val="B1A089"/>
      </a:accent6>
      <a:hlink>
        <a:srgbClr val="FFCC00"/>
      </a:hlink>
      <a:folHlink>
        <a:srgbClr val="A5A5A5"/>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txDef>
      <a:spPr/>
      <a:bodyPr anchor="ctr" anchorCtr="1"/>
      <a:lstStyle>
        <a:defPPr algn="ctr" fontAlgn="auto">
          <a:spcAft>
            <a:spcPts val="0"/>
          </a:spcAft>
          <a:defRPr sz="4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5303</TotalTime>
  <Words>4355</Words>
  <Application>Microsoft Office PowerPoint</Application>
  <PresentationFormat>Custom</PresentationFormat>
  <Paragraphs>1031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Coppin State University</dc:title>
  <dc:creator>Gjon B Tomaj</dc:creator>
  <cp:lastModifiedBy>PSUAE</cp:lastModifiedBy>
  <cp:revision>333</cp:revision>
  <dcterms:created xsi:type="dcterms:W3CDTF">2006-11-29T18:17:25Z</dcterms:created>
  <dcterms:modified xsi:type="dcterms:W3CDTF">2014-04-15T16:44:03Z</dcterms:modified>
</cp:coreProperties>
</file>